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47.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1.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42.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5.png" ContentType="image/png"/>
  <Override PartName="/ppt/media/image22.png" ContentType="image/png"/>
  <Override PartName="/ppt/media/image24.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23.png" ContentType="image/png"/>
  <Override PartName="/ppt/media/image12.png" ContentType="image/png"/>
  <Override PartName="/ppt/media/image10.png" ContentType="image/png"/>
  <Override PartName="/ppt/media/image9.png" ContentType="image/png"/>
  <Override PartName="/ppt/media/image15.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3"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34"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3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7"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8"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39"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41"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42"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43" name="" descr=""/>
          <p:cNvPicPr/>
          <p:nvPr/>
        </p:nvPicPr>
        <p:blipFill>
          <a:blip r:embed="rId2"/>
          <a:stretch>
            <a:fillRect/>
          </a:stretch>
        </p:blipFill>
        <p:spPr>
          <a:xfrm>
            <a:off x="2947320" y="2052720"/>
            <a:ext cx="5257800" cy="4195080"/>
          </a:xfrm>
          <a:prstGeom prst="rect">
            <a:avLst/>
          </a:prstGeom>
          <a:ln>
            <a:noFill/>
          </a:ln>
        </p:spPr>
      </p:pic>
      <p:pic>
        <p:nvPicPr>
          <p:cNvPr id="44"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7"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59"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1"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62"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66"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67"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68"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2"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0"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71"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2"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4"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75"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76"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78"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79"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82"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83"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84"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86"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87"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88" name="" descr=""/>
          <p:cNvPicPr/>
          <p:nvPr/>
        </p:nvPicPr>
        <p:blipFill>
          <a:blip r:embed="rId2"/>
          <a:stretch>
            <a:fillRect/>
          </a:stretch>
        </p:blipFill>
        <p:spPr>
          <a:xfrm>
            <a:off x="2947320" y="2052720"/>
            <a:ext cx="5257800" cy="4195080"/>
          </a:xfrm>
          <a:prstGeom prst="rect">
            <a:avLst/>
          </a:prstGeom>
          <a:ln>
            <a:noFill/>
          </a:ln>
        </p:spPr>
      </p:pic>
      <p:pic>
        <p:nvPicPr>
          <p:cNvPr id="89"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96"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98"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00"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01"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4"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05"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06"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107"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09"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10"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11"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13"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14"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15"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17"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118"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20"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21"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22"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123"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25"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126"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127" name="" descr=""/>
          <p:cNvPicPr/>
          <p:nvPr/>
        </p:nvPicPr>
        <p:blipFill>
          <a:blip r:embed="rId2"/>
          <a:stretch>
            <a:fillRect/>
          </a:stretch>
        </p:blipFill>
        <p:spPr>
          <a:xfrm>
            <a:off x="2947320" y="2052720"/>
            <a:ext cx="5257800" cy="4195080"/>
          </a:xfrm>
          <a:prstGeom prst="rect">
            <a:avLst/>
          </a:prstGeom>
          <a:ln>
            <a:noFill/>
          </a:ln>
        </p:spPr>
      </p:pic>
      <p:pic>
        <p:nvPicPr>
          <p:cNvPr id="128"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35" name="PlaceHolder 2"/>
          <p:cNvSpPr>
            <a:spLocks noGrp="1"/>
          </p:cNvSpPr>
          <p:nvPr>
            <p:ph type="subTitle"/>
          </p:nvPr>
        </p:nvSpPr>
        <p:spPr>
          <a:xfrm>
            <a:off x="1103400" y="2053080"/>
            <a:ext cx="8946360" cy="41954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37" name="PlaceHolder 2"/>
          <p:cNvSpPr>
            <a:spLocks noGrp="1"/>
          </p:cNvSpPr>
          <p:nvPr>
            <p:ph type="body"/>
          </p:nvPr>
        </p:nvSpPr>
        <p:spPr>
          <a:xfrm>
            <a:off x="1103400" y="2053080"/>
            <a:ext cx="8946360" cy="41950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6"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7"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39"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40" name="PlaceHolder 3"/>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44"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45"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146"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48"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149"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50"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52"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53"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54"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56" name="PlaceHolder 2"/>
          <p:cNvSpPr>
            <a:spLocks noGrp="1"/>
          </p:cNvSpPr>
          <p:nvPr>
            <p:ph type="body"/>
          </p:nvPr>
        </p:nvSpPr>
        <p:spPr>
          <a:xfrm>
            <a:off x="1103400" y="2053080"/>
            <a:ext cx="8946360" cy="2000880"/>
          </a:xfrm>
          <a:prstGeom prst="rect">
            <a:avLst/>
          </a:prstGeom>
        </p:spPr>
        <p:txBody>
          <a:bodyPr lIns="0" rIns="0" tIns="0" bIns="0"/>
          <a:p>
            <a:endParaRPr/>
          </a:p>
        </p:txBody>
      </p:sp>
      <p:sp>
        <p:nvSpPr>
          <p:cNvPr id="157" name="PlaceHolder 3"/>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59"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160"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161" name="PlaceHolder 4"/>
          <p:cNvSpPr>
            <a:spLocks noGrp="1"/>
          </p:cNvSpPr>
          <p:nvPr>
            <p:ph type="body"/>
          </p:nvPr>
        </p:nvSpPr>
        <p:spPr>
          <a:xfrm>
            <a:off x="5687640" y="4244400"/>
            <a:ext cx="4365720" cy="2000880"/>
          </a:xfrm>
          <a:prstGeom prst="rect">
            <a:avLst/>
          </a:prstGeom>
        </p:spPr>
        <p:txBody>
          <a:bodyPr lIns="0" rIns="0" tIns="0" bIns="0"/>
          <a:p>
            <a:endParaRPr/>
          </a:p>
        </p:txBody>
      </p:sp>
      <p:sp>
        <p:nvSpPr>
          <p:cNvPr id="162" name="PlaceHolder 5"/>
          <p:cNvSpPr>
            <a:spLocks noGrp="1"/>
          </p:cNvSpPr>
          <p:nvPr>
            <p:ph type="body"/>
          </p:nvPr>
        </p:nvSpPr>
        <p:spPr>
          <a:xfrm>
            <a:off x="1103400" y="4244400"/>
            <a:ext cx="4365720" cy="200088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164" name="PlaceHolder 2"/>
          <p:cNvSpPr>
            <a:spLocks noGrp="1"/>
          </p:cNvSpPr>
          <p:nvPr>
            <p:ph type="body"/>
          </p:nvPr>
        </p:nvSpPr>
        <p:spPr>
          <a:xfrm>
            <a:off x="1103400" y="2053080"/>
            <a:ext cx="8946360" cy="4195080"/>
          </a:xfrm>
          <a:prstGeom prst="rect">
            <a:avLst/>
          </a:prstGeom>
        </p:spPr>
        <p:txBody>
          <a:bodyPr lIns="0" rIns="0" tIns="0" bIns="0"/>
          <a:p>
            <a:endParaRPr/>
          </a:p>
        </p:txBody>
      </p:sp>
      <p:sp>
        <p:nvSpPr>
          <p:cNvPr id="165" name="PlaceHolder 3"/>
          <p:cNvSpPr>
            <a:spLocks noGrp="1"/>
          </p:cNvSpPr>
          <p:nvPr>
            <p:ph type="body"/>
          </p:nvPr>
        </p:nvSpPr>
        <p:spPr>
          <a:xfrm>
            <a:off x="1103400" y="2053080"/>
            <a:ext cx="8946360" cy="4195080"/>
          </a:xfrm>
          <a:prstGeom prst="rect">
            <a:avLst/>
          </a:prstGeom>
        </p:spPr>
        <p:txBody>
          <a:bodyPr lIns="0" rIns="0" tIns="0" bIns="0"/>
          <a:p>
            <a:endParaRPr/>
          </a:p>
        </p:txBody>
      </p:sp>
      <p:pic>
        <p:nvPicPr>
          <p:cNvPr id="166" name="" descr=""/>
          <p:cNvPicPr/>
          <p:nvPr/>
        </p:nvPicPr>
        <p:blipFill>
          <a:blip r:embed="rId2"/>
          <a:stretch>
            <a:fillRect/>
          </a:stretch>
        </p:blipFill>
        <p:spPr>
          <a:xfrm>
            <a:off x="2947320" y="2052720"/>
            <a:ext cx="5257800" cy="4195080"/>
          </a:xfrm>
          <a:prstGeom prst="rect">
            <a:avLst/>
          </a:prstGeom>
          <a:ln>
            <a:noFill/>
          </a:ln>
        </p:spPr>
      </p:pic>
      <p:pic>
        <p:nvPicPr>
          <p:cNvPr id="167" name="" descr=""/>
          <p:cNvPicPr/>
          <p:nvPr/>
        </p:nvPicPr>
        <p:blipFill>
          <a:blip r:embed="rId3"/>
          <a:stretch>
            <a:fillRect/>
          </a:stretch>
        </p:blipFill>
        <p:spPr>
          <a:xfrm>
            <a:off x="2947320" y="2052720"/>
            <a:ext cx="5257800" cy="419508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40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1"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22" name="PlaceHolder 3"/>
          <p:cNvSpPr>
            <a:spLocks noGrp="1"/>
          </p:cNvSpPr>
          <p:nvPr>
            <p:ph type="body"/>
          </p:nvPr>
        </p:nvSpPr>
        <p:spPr>
          <a:xfrm>
            <a:off x="1103400" y="4244400"/>
            <a:ext cx="4365720" cy="2000880"/>
          </a:xfrm>
          <a:prstGeom prst="rect">
            <a:avLst/>
          </a:prstGeom>
        </p:spPr>
        <p:txBody>
          <a:bodyPr lIns="0" rIns="0" tIns="0" bIns="0"/>
          <a:p>
            <a:endParaRPr/>
          </a:p>
        </p:txBody>
      </p:sp>
      <p:sp>
        <p:nvSpPr>
          <p:cNvPr id="23" name="PlaceHolder 4"/>
          <p:cNvSpPr>
            <a:spLocks noGrp="1"/>
          </p:cNvSpPr>
          <p:nvPr>
            <p:ph type="body"/>
          </p:nvPr>
        </p:nvSpPr>
        <p:spPr>
          <a:xfrm>
            <a:off x="5687640" y="2053080"/>
            <a:ext cx="4365720" cy="41950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5" name="PlaceHolder 2"/>
          <p:cNvSpPr>
            <a:spLocks noGrp="1"/>
          </p:cNvSpPr>
          <p:nvPr>
            <p:ph type="body"/>
          </p:nvPr>
        </p:nvSpPr>
        <p:spPr>
          <a:xfrm>
            <a:off x="1103400" y="2053080"/>
            <a:ext cx="4365720" cy="4195080"/>
          </a:xfrm>
          <a:prstGeom prst="rect">
            <a:avLst/>
          </a:prstGeom>
        </p:spPr>
        <p:txBody>
          <a:bodyPr lIns="0" rIns="0" tIns="0" bIns="0"/>
          <a:p>
            <a:endParaRPr/>
          </a:p>
        </p:txBody>
      </p:sp>
      <p:sp>
        <p:nvSpPr>
          <p:cNvPr id="26"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27" name="PlaceHolder 4"/>
          <p:cNvSpPr>
            <a:spLocks noGrp="1"/>
          </p:cNvSpPr>
          <p:nvPr>
            <p:ph type="body"/>
          </p:nvPr>
        </p:nvSpPr>
        <p:spPr>
          <a:xfrm>
            <a:off x="5687640" y="4244400"/>
            <a:ext cx="4365720" cy="200088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400"/>
          </a:xfrm>
          <a:prstGeom prst="rect">
            <a:avLst/>
          </a:prstGeom>
        </p:spPr>
        <p:txBody>
          <a:bodyPr lIns="0" rIns="0" tIns="0" bIns="0" anchor="ctr"/>
          <a:p>
            <a:endParaRPr/>
          </a:p>
        </p:txBody>
      </p:sp>
      <p:sp>
        <p:nvSpPr>
          <p:cNvPr id="29" name="PlaceHolder 2"/>
          <p:cNvSpPr>
            <a:spLocks noGrp="1"/>
          </p:cNvSpPr>
          <p:nvPr>
            <p:ph type="body"/>
          </p:nvPr>
        </p:nvSpPr>
        <p:spPr>
          <a:xfrm>
            <a:off x="1103400" y="2053080"/>
            <a:ext cx="4365720" cy="2000880"/>
          </a:xfrm>
          <a:prstGeom prst="rect">
            <a:avLst/>
          </a:prstGeom>
        </p:spPr>
        <p:txBody>
          <a:bodyPr lIns="0" rIns="0" tIns="0" bIns="0"/>
          <a:p>
            <a:endParaRPr/>
          </a:p>
        </p:txBody>
      </p:sp>
      <p:sp>
        <p:nvSpPr>
          <p:cNvPr id="30" name="PlaceHolder 3"/>
          <p:cNvSpPr>
            <a:spLocks noGrp="1"/>
          </p:cNvSpPr>
          <p:nvPr>
            <p:ph type="body"/>
          </p:nvPr>
        </p:nvSpPr>
        <p:spPr>
          <a:xfrm>
            <a:off x="5687640" y="2053080"/>
            <a:ext cx="4365720" cy="2000880"/>
          </a:xfrm>
          <a:prstGeom prst="rect">
            <a:avLst/>
          </a:prstGeom>
        </p:spPr>
        <p:txBody>
          <a:bodyPr lIns="0" rIns="0" tIns="0" bIns="0"/>
          <a:p>
            <a:endParaRPr/>
          </a:p>
        </p:txBody>
      </p:sp>
      <p:sp>
        <p:nvSpPr>
          <p:cNvPr id="31" name="PlaceHolder 4"/>
          <p:cNvSpPr>
            <a:spLocks noGrp="1"/>
          </p:cNvSpPr>
          <p:nvPr>
            <p:ph type="body"/>
          </p:nvPr>
        </p:nvSpPr>
        <p:spPr>
          <a:xfrm>
            <a:off x="1103400" y="4244400"/>
            <a:ext cx="8946360" cy="20008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1"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3"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rgbClr val="b01513"/>
          </a:solidFill>
          <a:ln w="9360">
            <a:noFill/>
          </a:ln>
        </p:spPr>
      </p:sp>
      <p:sp>
        <p:nvSpPr>
          <p:cNvPr id="6" name="PlaceHolder 3"/>
          <p:cNvSpPr>
            <a:spLocks noGrp="1"/>
          </p:cNvSpPr>
          <p:nvPr>
            <p:ph type="title"/>
          </p:nvPr>
        </p:nvSpPr>
        <p:spPr>
          <a:xfrm>
            <a:off x="1154880" y="1447920"/>
            <a:ext cx="8825400" cy="3329280"/>
          </a:xfrm>
          <a:prstGeom prst="rect">
            <a:avLst/>
          </a:prstGeom>
        </p:spPr>
        <p:txBody>
          <a:bodyPr anchor="b"/>
          <a:p>
            <a:pPr>
              <a:lnSpc>
                <a:spcPct val="100000"/>
              </a:lnSpc>
            </a:pPr>
            <a:r>
              <a:rPr lang="en-US" sz="7200">
                <a:solidFill>
                  <a:srgbClr val="ebebeb"/>
                </a:solidFill>
                <a:latin typeface="Century Gothic"/>
              </a:rPr>
              <a:t>Click to edit the title text formatClick to edit Master title style</a:t>
            </a:r>
            <a:endParaRPr/>
          </a:p>
        </p:txBody>
      </p:sp>
      <p:sp>
        <p:nvSpPr>
          <p:cNvPr id="7" name="PlaceHolder 4"/>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US" sz="1100">
                <a:solidFill>
                  <a:srgbClr val="ffffff"/>
                </a:solidFill>
                <a:latin typeface="Century Gothic"/>
              </a:rPr>
              <a:t>8/17/15</a:t>
            </a:r>
            <a:endParaRPr/>
          </a:p>
        </p:txBody>
      </p:sp>
      <p:sp>
        <p:nvSpPr>
          <p:cNvPr id="8" name="PlaceHolder 5"/>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9" name="PlaceHolder 6"/>
          <p:cNvSpPr>
            <a:spLocks noGrp="1"/>
          </p:cNvSpPr>
          <p:nvPr>
            <p:ph type="sldNum"/>
          </p:nvPr>
        </p:nvSpPr>
        <p:spPr>
          <a:xfrm>
            <a:off x="10352520" y="295560"/>
            <a:ext cx="837720" cy="767160"/>
          </a:xfrm>
          <a:prstGeom prst="rect">
            <a:avLst/>
          </a:prstGeom>
        </p:spPr>
        <p:txBody>
          <a:bodyPr anchor="b"/>
          <a:p>
            <a:pPr algn="ctr">
              <a:lnSpc>
                <a:spcPct val="100000"/>
              </a:lnSpc>
            </a:pPr>
            <a:fld id="{79BF41E5-2704-4824-B7AF-DB5A541B9263}" type="slidenum">
              <a:rPr lang="en-US" sz="2800">
                <a:solidFill>
                  <a:srgbClr val="ffffff"/>
                </a:solidFill>
                <a:latin typeface="Century Gothic"/>
              </a:rPr>
              <a:t>&lt;number&gt;</a:t>
            </a:fld>
            <a:endParaRPr/>
          </a:p>
        </p:txBody>
      </p:sp>
      <p:sp>
        <p:nvSpPr>
          <p:cNvPr id="10" name="PlaceHolder 7"/>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000">
                <a:latin typeface="Century Gothic"/>
              </a:rPr>
              <a:t>Click to edit the outline text format</a:t>
            </a:r>
            <a:endParaRPr/>
          </a:p>
          <a:p>
            <a:pPr lvl="1">
              <a:buSzPct val="75000"/>
              <a:buFont typeface="StarSymbol"/>
              <a:buChar char=""/>
            </a:pPr>
            <a:r>
              <a:rPr lang="en-US" sz="1600">
                <a:latin typeface="Century Gothic"/>
              </a:rPr>
              <a:t>Second Outline Level</a:t>
            </a:r>
            <a:endParaRPr/>
          </a:p>
          <a:p>
            <a:pPr lvl="2">
              <a:buSzPct val="45000"/>
              <a:buFont typeface="StarSymbol"/>
              <a:buChar char=""/>
            </a:pPr>
            <a:r>
              <a:rPr lang="en-US" sz="1400">
                <a:latin typeface="Century Gothic"/>
              </a:rPr>
              <a:t>Third Outline Level</a:t>
            </a:r>
            <a:endParaRPr/>
          </a:p>
          <a:p>
            <a:pPr lvl="3">
              <a:buSzPct val="75000"/>
              <a:buFont typeface="StarSymbol"/>
              <a:buChar char=""/>
            </a:pPr>
            <a:r>
              <a:rPr lang="en-US" sz="1400">
                <a:latin typeface="Century Gothic"/>
              </a:rPr>
              <a:t>Fourth Outline Level</a:t>
            </a:r>
            <a:endParaRPr/>
          </a:p>
          <a:p>
            <a:pPr lvl="4">
              <a:buSzPct val="45000"/>
              <a:buFont typeface="StarSymbol"/>
              <a:buChar char=""/>
            </a:pPr>
            <a:r>
              <a:rPr lang="en-US" sz="2000">
                <a:latin typeface="Century Gothic"/>
              </a:rPr>
              <a:t>Fifth Outline Level</a:t>
            </a:r>
            <a:endParaRPr/>
          </a:p>
          <a:p>
            <a:pPr lvl="5">
              <a:buSzPct val="45000"/>
              <a:buFont typeface="StarSymbol"/>
              <a:buChar char=""/>
            </a:pPr>
            <a:r>
              <a:rPr lang="en-US" sz="2000">
                <a:latin typeface="Century Gothic"/>
              </a:rPr>
              <a:t>Sixth Outline Level</a:t>
            </a:r>
            <a:endParaRPr/>
          </a:p>
          <a:p>
            <a:pPr lvl="6">
              <a:buSzPct val="45000"/>
              <a:buFont typeface="StarSymbol"/>
              <a:buChar char=""/>
            </a:pPr>
            <a:r>
              <a:rPr lang="en-US" sz="2000">
                <a:latin typeface="Century Gothic"/>
              </a:rPr>
              <a:t>Seventh Outline Level</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5" name="Picture 7" descr=""/>
          <p:cNvPicPr/>
          <p:nvPr/>
        </p:nvPicPr>
        <p:blipFill>
          <a:blip r:embed="rId3"/>
          <a:srcRect l="3610" t="0" r="0" b="0"/>
          <a:stretch>
            <a:fillRect/>
          </a:stretch>
        </p:blipFill>
        <p:spPr>
          <a:xfrm>
            <a:off x="0" y="2669760"/>
            <a:ext cx="4036680" cy="4187880"/>
          </a:xfrm>
          <a:prstGeom prst="rect">
            <a:avLst/>
          </a:prstGeom>
          <a:ln>
            <a:noFill/>
          </a:ln>
        </p:spPr>
      </p:pic>
      <p:pic>
        <p:nvPicPr>
          <p:cNvPr id="46" name="Picture 6" descr=""/>
          <p:cNvPicPr/>
          <p:nvPr/>
        </p:nvPicPr>
        <p:blipFill>
          <a:blip r:embed="rId4"/>
          <a:srcRect l="35631" t="0" r="0" b="0"/>
          <a:stretch>
            <a:fillRect/>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rgbClr val="50b9c1"/>
              </a:gs>
              <a:gs pos="100000">
                <a:srgbClr val="50b9c1"/>
              </a:gs>
            </a:gsLst>
            <a:path path="circle"/>
          </a:gradFill>
          <a:ln w="9360">
            <a:noFill/>
          </a:ln>
        </p:spPr>
      </p:sp>
      <p:pic>
        <p:nvPicPr>
          <p:cNvPr id="48" name="Picture 8" descr=""/>
          <p:cNvPicPr/>
          <p:nvPr/>
        </p:nvPicPr>
        <p:blipFill>
          <a:blip r:embed="rId5"/>
          <a:srcRect l="0" t="28812" r="0" b="0"/>
          <a:stretch>
            <a:fillRect/>
          </a:stretch>
        </p:blipFill>
        <p:spPr>
          <a:xfrm>
            <a:off x="7999560" y="0"/>
            <a:ext cx="1603080" cy="1141200"/>
          </a:xfrm>
          <a:prstGeom prst="rect">
            <a:avLst/>
          </a:prstGeom>
          <a:ln>
            <a:noFill/>
          </a:ln>
        </p:spPr>
      </p:pic>
      <p:pic>
        <p:nvPicPr>
          <p:cNvPr id="49" name="Picture 9" descr=""/>
          <p:cNvPicPr/>
          <p:nvPr/>
        </p:nvPicPr>
        <p:blipFill>
          <a:blip r:embed="rId6"/>
          <a:srcRect l="0" t="0" r="0" b="23297"/>
          <a:stretch>
            <a:fillRect/>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rgbClr val="b01513"/>
          </a:solidFill>
          <a:ln w="9360">
            <a:noFill/>
          </a:ln>
        </p:spPr>
      </p:sp>
      <p:sp>
        <p:nvSpPr>
          <p:cNvPr id="51" name="PlaceHolder 3"/>
          <p:cNvSpPr>
            <a:spLocks noGrp="1"/>
          </p:cNvSpPr>
          <p:nvPr>
            <p:ph type="title"/>
          </p:nvPr>
        </p:nvSpPr>
        <p:spPr>
          <a:xfrm>
            <a:off x="646200" y="452880"/>
            <a:ext cx="9404280" cy="1400040"/>
          </a:xfrm>
          <a:prstGeom prst="rect">
            <a:avLst/>
          </a:prstGeom>
        </p:spPr>
        <p:txBody>
          <a:bodyPr/>
          <a:p>
            <a:pPr>
              <a:lnSpc>
                <a:spcPct val="100000"/>
              </a:lnSpc>
            </a:pPr>
            <a:r>
              <a:rPr lang="en-US" sz="4200">
                <a:solidFill>
                  <a:srgbClr val="ebebeb"/>
                </a:solidFill>
                <a:latin typeface="Century Gothic"/>
              </a:rPr>
              <a:t>Click to edit the title text formatClick to edit Master title style</a:t>
            </a:r>
            <a:endParaRPr/>
          </a:p>
        </p:txBody>
      </p:sp>
      <p:sp>
        <p:nvSpPr>
          <p:cNvPr id="52" name="PlaceHolder 4"/>
          <p:cNvSpPr>
            <a:spLocks noGrp="1"/>
          </p:cNvSpPr>
          <p:nvPr>
            <p:ph type="body"/>
          </p:nvPr>
        </p:nvSpPr>
        <p:spPr>
          <a:xfrm>
            <a:off x="1103400" y="2053080"/>
            <a:ext cx="8946360" cy="4195080"/>
          </a:xfrm>
          <a:prstGeom prst="rect">
            <a:avLst/>
          </a:prstGeom>
        </p:spPr>
        <p:txBody>
          <a:bodyPr/>
          <a:p>
            <a:pPr>
              <a:buSzPct val="45000"/>
              <a:buFont typeface="StarSymbol"/>
              <a:buChar char=""/>
            </a:pPr>
            <a:r>
              <a:rPr lang="en-US" sz="2000">
                <a:solidFill>
                  <a:srgbClr val="ffffff"/>
                </a:solidFill>
                <a:latin typeface="Century Gothic"/>
              </a:rPr>
              <a:t>Click to edit the outline text format</a:t>
            </a:r>
            <a:endParaRPr/>
          </a:p>
          <a:p>
            <a:pPr lvl="1">
              <a:buSzPct val="75000"/>
              <a:buFont typeface="StarSymbol"/>
              <a:buChar char=""/>
            </a:pPr>
            <a:r>
              <a:rPr lang="en-US" sz="2000">
                <a:solidFill>
                  <a:srgbClr val="ffffff"/>
                </a:solidFill>
                <a:latin typeface="Century Gothic"/>
              </a:rPr>
              <a:t>Second Outline Level</a:t>
            </a:r>
            <a:endParaRPr/>
          </a:p>
          <a:p>
            <a:pPr lvl="2">
              <a:buSzPct val="45000"/>
              <a:buFont typeface="StarSymbol"/>
              <a:buChar char=""/>
            </a:pPr>
            <a:r>
              <a:rPr lang="en-US" sz="2000">
                <a:solidFill>
                  <a:srgbClr val="ffffff"/>
                </a:solidFill>
                <a:latin typeface="Century Gothic"/>
              </a:rPr>
              <a:t>Third Outline Level</a:t>
            </a:r>
            <a:endParaRPr/>
          </a:p>
          <a:p>
            <a:pPr lvl="3">
              <a:buSzPct val="75000"/>
              <a:buFont typeface="StarSymbol"/>
              <a:buChar char=""/>
            </a:pPr>
            <a:r>
              <a:rPr lang="en-US" sz="2000">
                <a:solidFill>
                  <a:srgbClr val="ffffff"/>
                </a:solidFill>
                <a:latin typeface="Century Gothic"/>
              </a:rPr>
              <a:t>Fourth Outline Level</a:t>
            </a:r>
            <a:endParaRPr/>
          </a:p>
          <a:p>
            <a:pPr lvl="4">
              <a:buSzPct val="45000"/>
              <a:buFont typeface="StarSymbol"/>
              <a:buChar char=""/>
            </a:pPr>
            <a:r>
              <a:rPr lang="en-US" sz="2000">
                <a:solidFill>
                  <a:srgbClr val="ffffff"/>
                </a:solidFill>
                <a:latin typeface="Century Gothic"/>
              </a:rPr>
              <a:t>Fifth Outline Level</a:t>
            </a:r>
            <a:endParaRPr/>
          </a:p>
          <a:p>
            <a:pPr lvl="5">
              <a:buSzPct val="45000"/>
              <a:buFont typeface="StarSymbol"/>
              <a:buChar char=""/>
            </a:pPr>
            <a:r>
              <a:rPr lang="en-US" sz="2000">
                <a:solidFill>
                  <a:srgbClr val="ffffff"/>
                </a:solidFill>
                <a:latin typeface="Century Gothic"/>
              </a:rPr>
              <a:t>Sixth Outline Level</a:t>
            </a:r>
            <a:endParaRPr/>
          </a:p>
          <a:p>
            <a:pPr>
              <a:lnSpc>
                <a:spcPct val="100000"/>
              </a:lnSpc>
              <a:buSzPct val="80000"/>
              <a:buFont typeface="Wingdings 3" charset="2"/>
              <a:buChar char=""/>
            </a:pPr>
            <a:r>
              <a:rPr lang="en-US" sz="2000">
                <a:solidFill>
                  <a:srgbClr val="ffffff"/>
                </a:solidFill>
                <a:latin typeface="Century Gothic"/>
              </a:rPr>
              <a:t>Seventh Outline LevelClick to edit Master text styles</a:t>
            </a:r>
            <a:endParaRPr/>
          </a:p>
          <a:p>
            <a:pPr lvl="1">
              <a:lnSpc>
                <a:spcPct val="100000"/>
              </a:lnSpc>
              <a:buSzPct val="80000"/>
              <a:buFont typeface="Wingdings 3" charset="2"/>
              <a:buChar char=""/>
            </a:pPr>
            <a:r>
              <a:rPr lang="en-US">
                <a:solidFill>
                  <a:srgbClr val="ffffff"/>
                </a:solidFill>
                <a:latin typeface="Century Gothic"/>
              </a:rPr>
              <a:t>Second level</a:t>
            </a:r>
            <a:endParaRPr/>
          </a:p>
          <a:p>
            <a:pPr lvl="2">
              <a:lnSpc>
                <a:spcPct val="100000"/>
              </a:lnSpc>
              <a:buSzPct val="80000"/>
              <a:buFont typeface="Wingdings 3" charset="2"/>
              <a:buChar char=""/>
            </a:pPr>
            <a:r>
              <a:rPr lang="en-US" sz="1600">
                <a:solidFill>
                  <a:srgbClr val="ffffff"/>
                </a:solidFill>
                <a:latin typeface="Century Gothic"/>
              </a:rPr>
              <a:t>Third level</a:t>
            </a:r>
            <a:endParaRPr/>
          </a:p>
          <a:p>
            <a:pPr lvl="3">
              <a:lnSpc>
                <a:spcPct val="100000"/>
              </a:lnSpc>
              <a:buSzPct val="80000"/>
              <a:buFont typeface="Wingdings 3" charset="2"/>
              <a:buChar char=""/>
            </a:pPr>
            <a:r>
              <a:rPr lang="en-US" sz="1400">
                <a:solidFill>
                  <a:srgbClr val="ffffff"/>
                </a:solidFill>
                <a:latin typeface="Century Gothic"/>
              </a:rPr>
              <a:t>Fourth level</a:t>
            </a:r>
            <a:endParaRPr/>
          </a:p>
          <a:p>
            <a:pPr lvl="4">
              <a:lnSpc>
                <a:spcPct val="100000"/>
              </a:lnSpc>
              <a:buSzPct val="80000"/>
              <a:buFont typeface="Wingdings 3" charset="2"/>
              <a:buChar char=""/>
            </a:pPr>
            <a:r>
              <a:rPr lang="en-US" sz="1400">
                <a:solidFill>
                  <a:srgbClr val="ffffff"/>
                </a:solidFill>
                <a:latin typeface="Century Gothic"/>
              </a:rPr>
              <a:t>Fifth level</a:t>
            </a:r>
            <a:endParaRPr/>
          </a:p>
        </p:txBody>
      </p:sp>
      <p:sp>
        <p:nvSpPr>
          <p:cNvPr id="53" name="PlaceHolder 5"/>
          <p:cNvSpPr>
            <a:spLocks noGrp="1"/>
          </p:cNvSpPr>
          <p:nvPr>
            <p:ph type="dt"/>
          </p:nvPr>
        </p:nvSpPr>
        <p:spPr>
          <a:xfrm rot="5400000">
            <a:off x="10155600" y="1790640"/>
            <a:ext cx="990360" cy="304560"/>
          </a:xfrm>
          <a:prstGeom prst="rect">
            <a:avLst/>
          </a:prstGeom>
        </p:spPr>
        <p:txBody>
          <a:bodyPr lIns="45720" rIns="45720" tIns="91440" bIns="91440"/>
          <a:p>
            <a:pPr>
              <a:lnSpc>
                <a:spcPct val="100000"/>
              </a:lnSpc>
            </a:pPr>
            <a:r>
              <a:rPr lang="en-US" sz="1100">
                <a:solidFill>
                  <a:srgbClr val="ffffff"/>
                </a:solidFill>
                <a:latin typeface="Century Gothic"/>
              </a:rPr>
              <a:t>8/17/15</a:t>
            </a:r>
            <a:endParaRPr/>
          </a:p>
        </p:txBody>
      </p:sp>
      <p:sp>
        <p:nvSpPr>
          <p:cNvPr id="54" name="PlaceHolder 6"/>
          <p:cNvSpPr>
            <a:spLocks noGrp="1"/>
          </p:cNvSpPr>
          <p:nvPr>
            <p:ph type="ftr"/>
          </p:nvPr>
        </p:nvSpPr>
        <p:spPr>
          <a:xfrm rot="5400000">
            <a:off x="8951760" y="3225240"/>
            <a:ext cx="3859560" cy="304560"/>
          </a:xfrm>
          <a:prstGeom prst="rect">
            <a:avLst/>
          </a:prstGeom>
        </p:spPr>
        <p:txBody>
          <a:bodyPr lIns="45720" rIns="45720" tIns="91440" bIns="91440" anchor="b"/>
          <a:p>
            <a:endParaRPr/>
          </a:p>
        </p:txBody>
      </p:sp>
      <p:sp>
        <p:nvSpPr>
          <p:cNvPr id="55" name="PlaceHolder 7"/>
          <p:cNvSpPr>
            <a:spLocks noGrp="1"/>
          </p:cNvSpPr>
          <p:nvPr>
            <p:ph type="sldNum"/>
          </p:nvPr>
        </p:nvSpPr>
        <p:spPr>
          <a:xfrm>
            <a:off x="10352520" y="295560"/>
            <a:ext cx="837720" cy="767160"/>
          </a:xfrm>
          <a:prstGeom prst="rect">
            <a:avLst/>
          </a:prstGeom>
        </p:spPr>
        <p:txBody>
          <a:bodyPr anchor="b"/>
          <a:p>
            <a:pPr algn="ctr">
              <a:lnSpc>
                <a:spcPct val="100000"/>
              </a:lnSpc>
            </a:pPr>
            <a:fld id="{F849E33D-8C6C-4EAD-ADE4-8107E05FE07B}" type="slidenum">
              <a:rPr lang="en-US" sz="2800">
                <a:solidFill>
                  <a:srgbClr val="ffffff"/>
                </a:solidFill>
                <a:latin typeface="Century Gothic"/>
              </a:rPr>
              <a:t>&lt;number&gt;</a:t>
            </a:fld>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4400">
                <a:solidFill>
                  <a:srgbClr val="000000"/>
                </a:solidFill>
                <a:latin typeface="Calibri Light"/>
              </a:rPr>
              <a:t>Click to edit the title text formatClick to edit Master title style</a:t>
            </a:r>
            <a:endParaRPr/>
          </a:p>
        </p:txBody>
      </p:sp>
      <p:sp>
        <p:nvSpPr>
          <p:cNvPr id="91" name="PlaceHolder 2"/>
          <p:cNvSpPr>
            <a:spLocks noGrp="1"/>
          </p:cNvSpPr>
          <p:nvPr>
            <p:ph type="body"/>
          </p:nvPr>
        </p:nvSpPr>
        <p:spPr>
          <a:xfrm>
            <a:off x="838080" y="1825560"/>
            <a:ext cx="10515240" cy="4350960"/>
          </a:xfrm>
          <a:prstGeom prst="rect">
            <a:avLst/>
          </a:prstGeom>
        </p:spPr>
        <p:txBody>
          <a:bodyPr/>
          <a:p>
            <a:pPr>
              <a:buSzPct val="45000"/>
              <a:buFont typeface="StarSymbol"/>
              <a:buChar char=""/>
            </a:pPr>
            <a:r>
              <a:rPr lang="en-US" sz="2800">
                <a:solidFill>
                  <a:srgbClr val="000000"/>
                </a:solidFill>
                <a:latin typeface="Calibri"/>
              </a:rPr>
              <a:t>Click to edit the outline text format</a:t>
            </a:r>
            <a:endParaRPr/>
          </a:p>
          <a:p>
            <a:pPr lvl="1">
              <a:buSzPct val="75000"/>
              <a:buFont typeface="StarSymbol"/>
              <a:buChar char=""/>
            </a:pPr>
            <a:r>
              <a:rPr lang="en-US" sz="2800">
                <a:solidFill>
                  <a:srgbClr val="000000"/>
                </a:solidFill>
                <a:latin typeface="Calibri"/>
              </a:rPr>
              <a:t>Second Outline Level</a:t>
            </a:r>
            <a:endParaRPr/>
          </a:p>
          <a:p>
            <a:pPr lvl="2">
              <a:buSzPct val="45000"/>
              <a:buFont typeface="StarSymbol"/>
              <a:buChar char=""/>
            </a:pPr>
            <a:r>
              <a:rPr lang="en-US" sz="2800">
                <a:solidFill>
                  <a:srgbClr val="000000"/>
                </a:solidFill>
                <a:latin typeface="Calibri"/>
              </a:rPr>
              <a:t>Third Outline Level</a:t>
            </a:r>
            <a:endParaRPr/>
          </a:p>
          <a:p>
            <a:pPr lvl="3">
              <a:buSzPct val="75000"/>
              <a:buFont typeface="StarSymbol"/>
              <a:buChar char=""/>
            </a:pPr>
            <a:r>
              <a:rPr lang="en-US" sz="2800">
                <a:solidFill>
                  <a:srgbClr val="000000"/>
                </a:solidFill>
                <a:latin typeface="Calibri"/>
              </a:rPr>
              <a:t>Fourth Outline Level</a:t>
            </a:r>
            <a:endParaRPr/>
          </a:p>
          <a:p>
            <a:pPr lvl="4">
              <a:buSzPct val="45000"/>
              <a:buFont typeface="StarSymbol"/>
              <a:buChar char=""/>
            </a:pPr>
            <a:r>
              <a:rPr lang="en-US" sz="2800">
                <a:solidFill>
                  <a:srgbClr val="000000"/>
                </a:solidFill>
                <a:latin typeface="Calibri"/>
              </a:rPr>
              <a:t>Fifth Outline Level</a:t>
            </a:r>
            <a:endParaRPr/>
          </a:p>
          <a:p>
            <a:pPr lvl="5">
              <a:buSzPct val="45000"/>
              <a:buFont typeface="StarSymbol"/>
              <a:buChar char=""/>
            </a:pPr>
            <a:r>
              <a:rPr lang="en-US" sz="2800">
                <a:solidFill>
                  <a:srgbClr val="000000"/>
                </a:solidFill>
                <a:latin typeface="Calibri"/>
              </a:rPr>
              <a:t>Sixth Outline Level</a:t>
            </a:r>
            <a:endParaRPr/>
          </a:p>
          <a:p>
            <a:pPr>
              <a:lnSpc>
                <a:spcPct val="100000"/>
              </a:lnSpc>
              <a:buFont typeface="Arial"/>
              <a:buChar char="•"/>
            </a:pPr>
            <a:r>
              <a:rPr lang="en-US" sz="2800">
                <a:solidFill>
                  <a:srgbClr val="000000"/>
                </a:solidFill>
                <a:latin typeface="Calibri"/>
              </a:rPr>
              <a:t>Seventh Outline LevelClick to edit Master text styles</a:t>
            </a:r>
            <a:endParaRPr/>
          </a:p>
          <a:p>
            <a:pPr lvl="1">
              <a:lnSpc>
                <a:spcPct val="100000"/>
              </a:lnSpc>
              <a:buFont typeface="Arial"/>
              <a:buChar char="•"/>
            </a:pPr>
            <a:r>
              <a:rPr lang="en-US" sz="2400">
                <a:solidFill>
                  <a:srgbClr val="000000"/>
                </a:solidFill>
                <a:latin typeface="Calibri"/>
              </a:rPr>
              <a:t>Second level</a:t>
            </a:r>
            <a:endParaRPr/>
          </a:p>
          <a:p>
            <a:pPr lvl="2">
              <a:lnSpc>
                <a:spcPct val="100000"/>
              </a:lnSpc>
              <a:buFont typeface="Arial"/>
              <a:buChar char="•"/>
            </a:pPr>
            <a:r>
              <a:rPr lang="en-US" sz="2000">
                <a:solidFill>
                  <a:srgbClr val="000000"/>
                </a:solidFill>
                <a:latin typeface="Calibri"/>
              </a:rPr>
              <a:t>Third level</a:t>
            </a:r>
            <a:endParaRPr/>
          </a:p>
          <a:p>
            <a:pPr lvl="3">
              <a:lnSpc>
                <a:spcPct val="100000"/>
              </a:lnSpc>
              <a:buFont typeface="Arial"/>
              <a:buChar char="•"/>
            </a:pPr>
            <a:r>
              <a:rPr lang="en-US">
                <a:solidFill>
                  <a:srgbClr val="000000"/>
                </a:solidFill>
                <a:latin typeface="Calibri"/>
              </a:rPr>
              <a:t>Fourth level</a:t>
            </a:r>
            <a:endParaRPr/>
          </a:p>
          <a:p>
            <a:pPr lvl="4">
              <a:lnSpc>
                <a:spcPct val="100000"/>
              </a:lnSpc>
              <a:buFont typeface="Arial"/>
              <a:buChar char="•"/>
            </a:pPr>
            <a:r>
              <a:rPr lang="en-US">
                <a:solidFill>
                  <a:srgbClr val="000000"/>
                </a:solidFill>
                <a:latin typeface="Calibri"/>
              </a:rPr>
              <a:t>Fifth level</a:t>
            </a:r>
            <a:endParaRPr/>
          </a:p>
        </p:txBody>
      </p:sp>
      <p:sp>
        <p:nvSpPr>
          <p:cNvPr id="92"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8b8b8b"/>
                </a:solidFill>
                <a:latin typeface="Calibri"/>
              </a:rPr>
              <a:t>8/17/15</a:t>
            </a:r>
            <a:endParaRPr/>
          </a:p>
        </p:txBody>
      </p:sp>
      <p:sp>
        <p:nvSpPr>
          <p:cNvPr id="93" name="PlaceHolder 4"/>
          <p:cNvSpPr>
            <a:spLocks noGrp="1"/>
          </p:cNvSpPr>
          <p:nvPr>
            <p:ph type="ftr"/>
          </p:nvPr>
        </p:nvSpPr>
        <p:spPr>
          <a:xfrm>
            <a:off x="4038480" y="6356520"/>
            <a:ext cx="4114440" cy="364680"/>
          </a:xfrm>
          <a:prstGeom prst="rect">
            <a:avLst/>
          </a:prstGeom>
        </p:spPr>
        <p:txBody>
          <a:bodyPr anchor="ctr"/>
          <a:p>
            <a:endParaRPr/>
          </a:p>
        </p:txBody>
      </p:sp>
      <p:sp>
        <p:nvSpPr>
          <p:cNvPr id="94" name="PlaceHolder 5"/>
          <p:cNvSpPr>
            <a:spLocks noGrp="1"/>
          </p:cNvSpPr>
          <p:nvPr>
            <p:ph type="sldNum"/>
          </p:nvPr>
        </p:nvSpPr>
        <p:spPr>
          <a:xfrm>
            <a:off x="8610480" y="6356520"/>
            <a:ext cx="2742840" cy="364680"/>
          </a:xfrm>
          <a:prstGeom prst="rect">
            <a:avLst/>
          </a:prstGeom>
        </p:spPr>
        <p:txBody>
          <a:bodyPr anchor="ctr"/>
          <a:p>
            <a:pPr algn="r">
              <a:lnSpc>
                <a:spcPct val="100000"/>
              </a:lnSpc>
            </a:pPr>
            <a:fld id="{97B6DEB6-C083-4E88-B39F-35D51C01237E}"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4400">
                <a:solidFill>
                  <a:srgbClr val="000000"/>
                </a:solidFill>
                <a:latin typeface="Calibri Light"/>
              </a:rPr>
              <a:t>Click to edit the title text formatClick to edit Master title style</a:t>
            </a:r>
            <a:endParaRPr/>
          </a:p>
        </p:txBody>
      </p:sp>
      <p:sp>
        <p:nvSpPr>
          <p:cNvPr id="130" name="PlaceHolder 2"/>
          <p:cNvSpPr>
            <a:spLocks noGrp="1"/>
          </p:cNvSpPr>
          <p:nvPr>
            <p:ph type="body"/>
          </p:nvPr>
        </p:nvSpPr>
        <p:spPr>
          <a:xfrm>
            <a:off x="838080" y="1825560"/>
            <a:ext cx="10515240" cy="4350960"/>
          </a:xfrm>
          <a:prstGeom prst="rect">
            <a:avLst/>
          </a:prstGeom>
        </p:spPr>
        <p:txBody>
          <a:bodyPr/>
          <a:p>
            <a:pPr>
              <a:buSzPct val="45000"/>
              <a:buFont typeface="StarSymbol"/>
              <a:buChar char=""/>
            </a:pPr>
            <a:r>
              <a:rPr lang="en-US" sz="2800">
                <a:solidFill>
                  <a:srgbClr val="000000"/>
                </a:solidFill>
                <a:latin typeface="Calibri"/>
              </a:rPr>
              <a:t>Click to edit the outline text format</a:t>
            </a:r>
            <a:endParaRPr/>
          </a:p>
          <a:p>
            <a:pPr lvl="1">
              <a:buSzPct val="75000"/>
              <a:buFont typeface="StarSymbol"/>
              <a:buChar char=""/>
            </a:pPr>
            <a:r>
              <a:rPr lang="en-US" sz="2800">
                <a:solidFill>
                  <a:srgbClr val="000000"/>
                </a:solidFill>
                <a:latin typeface="Calibri"/>
              </a:rPr>
              <a:t>Second Outline Level</a:t>
            </a:r>
            <a:endParaRPr/>
          </a:p>
          <a:p>
            <a:pPr lvl="2">
              <a:buSzPct val="45000"/>
              <a:buFont typeface="StarSymbol"/>
              <a:buChar char=""/>
            </a:pPr>
            <a:r>
              <a:rPr lang="en-US" sz="2800">
                <a:solidFill>
                  <a:srgbClr val="000000"/>
                </a:solidFill>
                <a:latin typeface="Calibri"/>
              </a:rPr>
              <a:t>Third Outline Level</a:t>
            </a:r>
            <a:endParaRPr/>
          </a:p>
          <a:p>
            <a:pPr lvl="3">
              <a:buSzPct val="75000"/>
              <a:buFont typeface="StarSymbol"/>
              <a:buChar char=""/>
            </a:pPr>
            <a:r>
              <a:rPr lang="en-US" sz="2800">
                <a:solidFill>
                  <a:srgbClr val="000000"/>
                </a:solidFill>
                <a:latin typeface="Calibri"/>
              </a:rPr>
              <a:t>Fourth Outline Level</a:t>
            </a:r>
            <a:endParaRPr/>
          </a:p>
          <a:p>
            <a:pPr lvl="4">
              <a:buSzPct val="45000"/>
              <a:buFont typeface="StarSymbol"/>
              <a:buChar char=""/>
            </a:pPr>
            <a:r>
              <a:rPr lang="en-US" sz="2800">
                <a:solidFill>
                  <a:srgbClr val="000000"/>
                </a:solidFill>
                <a:latin typeface="Calibri"/>
              </a:rPr>
              <a:t>Fifth Outline Level</a:t>
            </a:r>
            <a:endParaRPr/>
          </a:p>
          <a:p>
            <a:pPr lvl="5">
              <a:buSzPct val="45000"/>
              <a:buFont typeface="StarSymbol"/>
              <a:buChar char=""/>
            </a:pPr>
            <a:r>
              <a:rPr lang="en-US" sz="2800">
                <a:solidFill>
                  <a:srgbClr val="000000"/>
                </a:solidFill>
                <a:latin typeface="Calibri"/>
              </a:rPr>
              <a:t>Sixth Outline Level</a:t>
            </a:r>
            <a:endParaRPr/>
          </a:p>
          <a:p>
            <a:pPr>
              <a:lnSpc>
                <a:spcPct val="100000"/>
              </a:lnSpc>
              <a:buFont typeface="Arial"/>
              <a:buChar char="•"/>
            </a:pPr>
            <a:r>
              <a:rPr lang="en-US" sz="2800">
                <a:solidFill>
                  <a:srgbClr val="000000"/>
                </a:solidFill>
                <a:latin typeface="Calibri"/>
              </a:rPr>
              <a:t>Seventh Outline LevelClick to edit Master text styles</a:t>
            </a:r>
            <a:endParaRPr/>
          </a:p>
          <a:p>
            <a:pPr lvl="1">
              <a:lnSpc>
                <a:spcPct val="100000"/>
              </a:lnSpc>
              <a:buFont typeface="Arial"/>
              <a:buChar char="•"/>
            </a:pPr>
            <a:r>
              <a:rPr lang="en-US" sz="2400">
                <a:solidFill>
                  <a:srgbClr val="000000"/>
                </a:solidFill>
                <a:latin typeface="Calibri"/>
              </a:rPr>
              <a:t>Second level</a:t>
            </a:r>
            <a:endParaRPr/>
          </a:p>
          <a:p>
            <a:pPr lvl="2">
              <a:lnSpc>
                <a:spcPct val="100000"/>
              </a:lnSpc>
              <a:buFont typeface="Arial"/>
              <a:buChar char="•"/>
            </a:pPr>
            <a:r>
              <a:rPr lang="en-US" sz="2000">
                <a:solidFill>
                  <a:srgbClr val="000000"/>
                </a:solidFill>
                <a:latin typeface="Calibri"/>
              </a:rPr>
              <a:t>Third level</a:t>
            </a:r>
            <a:endParaRPr/>
          </a:p>
          <a:p>
            <a:pPr lvl="3">
              <a:lnSpc>
                <a:spcPct val="100000"/>
              </a:lnSpc>
              <a:buFont typeface="Arial"/>
              <a:buChar char="•"/>
            </a:pPr>
            <a:r>
              <a:rPr lang="en-US">
                <a:solidFill>
                  <a:srgbClr val="000000"/>
                </a:solidFill>
                <a:latin typeface="Calibri"/>
              </a:rPr>
              <a:t>Fourth level</a:t>
            </a:r>
            <a:endParaRPr/>
          </a:p>
          <a:p>
            <a:pPr lvl="4">
              <a:lnSpc>
                <a:spcPct val="100000"/>
              </a:lnSpc>
              <a:buFont typeface="Arial"/>
              <a:buChar char="•"/>
            </a:pPr>
            <a:r>
              <a:rPr lang="en-US">
                <a:solidFill>
                  <a:srgbClr val="000000"/>
                </a:solidFill>
                <a:latin typeface="Calibri"/>
              </a:rPr>
              <a:t>Fifth level</a:t>
            </a:r>
            <a:endParaRPr/>
          </a:p>
        </p:txBody>
      </p:sp>
      <p:sp>
        <p:nvSpPr>
          <p:cNvPr id="131"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8b8b8b"/>
                </a:solidFill>
                <a:latin typeface="Calibri"/>
              </a:rPr>
              <a:t>8/17/15</a:t>
            </a:r>
            <a:endParaRPr/>
          </a:p>
        </p:txBody>
      </p:sp>
      <p:sp>
        <p:nvSpPr>
          <p:cNvPr id="132" name="PlaceHolder 4"/>
          <p:cNvSpPr>
            <a:spLocks noGrp="1"/>
          </p:cNvSpPr>
          <p:nvPr>
            <p:ph type="ftr"/>
          </p:nvPr>
        </p:nvSpPr>
        <p:spPr>
          <a:xfrm>
            <a:off x="4038480" y="6356520"/>
            <a:ext cx="4114440" cy="364680"/>
          </a:xfrm>
          <a:prstGeom prst="rect">
            <a:avLst/>
          </a:prstGeom>
        </p:spPr>
        <p:txBody>
          <a:bodyPr anchor="ctr"/>
          <a:p>
            <a:endParaRPr/>
          </a:p>
        </p:txBody>
      </p:sp>
      <p:sp>
        <p:nvSpPr>
          <p:cNvPr id="13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B9112E55-B208-42A0-BCE4-39BBFF13C826}"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303840" y="781920"/>
            <a:ext cx="11438640" cy="1480320"/>
          </a:xfrm>
          <a:prstGeom prst="rect">
            <a:avLst/>
          </a:prstGeom>
        </p:spPr>
        <p:txBody>
          <a:bodyPr anchor="b"/>
          <a:p>
            <a:pPr>
              <a:lnSpc>
                <a:spcPct val="100000"/>
              </a:lnSpc>
            </a:pPr>
            <a:r>
              <a:rPr lang="en-US" sz="4000">
                <a:solidFill>
                  <a:srgbClr val="ebebeb"/>
                </a:solidFill>
                <a:latin typeface="Century Gothic"/>
              </a:rPr>
              <a:t>Understanding and Enhancement of Internal</a:t>
            </a:r>
            <a:r>
              <a:rPr lang="en-US" sz="4000">
                <a:solidFill>
                  <a:srgbClr val="ebebeb"/>
                </a:solidFill>
                <a:latin typeface="Century Gothic"/>
              </a:rPr>
              <a:t>
</a:t>
            </a:r>
            <a:r>
              <a:rPr lang="en-US" sz="4000">
                <a:solidFill>
                  <a:srgbClr val="ebebeb"/>
                </a:solidFill>
                <a:latin typeface="Century Gothic"/>
              </a:rPr>
              <a:t>Clustering Validation Measures</a:t>
            </a:r>
            <a:endParaRPr/>
          </a:p>
        </p:txBody>
      </p:sp>
      <p:sp>
        <p:nvSpPr>
          <p:cNvPr id="169" name="TextShape 2"/>
          <p:cNvSpPr txBox="1"/>
          <p:nvPr/>
        </p:nvSpPr>
        <p:spPr>
          <a:xfrm>
            <a:off x="303840" y="4777560"/>
            <a:ext cx="8825400" cy="861120"/>
          </a:xfrm>
          <a:prstGeom prst="rect">
            <a:avLst/>
          </a:prstGeom>
        </p:spPr>
        <p:txBody>
          <a:bodyPr/>
          <a:p>
            <a:pPr>
              <a:lnSpc>
                <a:spcPct val="100000"/>
              </a:lnSpc>
            </a:pPr>
            <a:r>
              <a:rPr b="1" lang="en-US" sz="2600">
                <a:solidFill>
                  <a:srgbClr val="8ad0d6"/>
                </a:solidFill>
                <a:latin typeface="Century Gothic"/>
              </a:rPr>
              <a:t>Guide:</a:t>
            </a:r>
            <a:endParaRPr/>
          </a:p>
          <a:p>
            <a:pPr>
              <a:lnSpc>
                <a:spcPct val="100000"/>
              </a:lnSpc>
            </a:pPr>
            <a:r>
              <a:rPr lang="en-US" sz="2000">
                <a:solidFill>
                  <a:srgbClr val="8ad0d6"/>
                </a:solidFill>
                <a:latin typeface="Century Gothic"/>
              </a:rPr>
              <a:t>Mr. P. Venkateswara Rao</a:t>
            </a:r>
            <a:endParaRPr/>
          </a:p>
          <a:p>
            <a:pPr>
              <a:lnSpc>
                <a:spcPct val="100000"/>
              </a:lnSpc>
            </a:pPr>
            <a:r>
              <a:rPr lang="en-US" sz="2000">
                <a:solidFill>
                  <a:srgbClr val="8ad0d6"/>
                </a:solidFill>
                <a:latin typeface="Century Gothic"/>
              </a:rPr>
              <a:t>Associate Professor</a:t>
            </a:r>
            <a:endParaRPr/>
          </a:p>
          <a:p>
            <a:pPr>
              <a:lnSpc>
                <a:spcPct val="100000"/>
              </a:lnSpc>
            </a:pPr>
            <a:r>
              <a:rPr lang="en-US" sz="2000">
                <a:solidFill>
                  <a:srgbClr val="8ad0d6"/>
                </a:solidFill>
                <a:latin typeface="Century Gothic"/>
              </a:rPr>
              <a:t>Cse Department</a:t>
            </a:r>
            <a:endParaRPr/>
          </a:p>
        </p:txBody>
      </p:sp>
      <p:sp>
        <p:nvSpPr>
          <p:cNvPr id="170" name="CustomShape 3"/>
          <p:cNvSpPr/>
          <p:nvPr/>
        </p:nvSpPr>
        <p:spPr>
          <a:xfrm rot="21570600">
            <a:off x="7777800" y="2968200"/>
            <a:ext cx="3934080" cy="1827000"/>
          </a:xfrm>
          <a:prstGeom prst="rect">
            <a:avLst/>
          </a:prstGeom>
          <a:noFill/>
          <a:ln>
            <a:noFill/>
          </a:ln>
        </p:spPr>
        <p:txBody>
          <a:bodyPr lIns="90000" rIns="90000" tIns="45000" bIns="45000"/>
          <a:p>
            <a:pPr>
              <a:lnSpc>
                <a:spcPct val="100000"/>
              </a:lnSpc>
            </a:pPr>
            <a:r>
              <a:rPr b="1" lang="en-US" sz="2600">
                <a:solidFill>
                  <a:srgbClr val="ffffff"/>
                </a:solidFill>
                <a:latin typeface="Century Gothic"/>
              </a:rPr>
              <a:t>Batch No:1</a:t>
            </a:r>
            <a:endParaRPr/>
          </a:p>
          <a:p>
            <a:pPr>
              <a:lnSpc>
                <a:spcPct val="100000"/>
              </a:lnSpc>
            </a:pPr>
            <a:endParaRPr/>
          </a:p>
          <a:p>
            <a:pPr>
              <a:lnSpc>
                <a:spcPct val="100000"/>
              </a:lnSpc>
            </a:pPr>
            <a:r>
              <a:rPr lang="en-US" sz="2200">
                <a:solidFill>
                  <a:srgbClr val="ffffff"/>
                </a:solidFill>
                <a:latin typeface="Century Gothic"/>
              </a:rPr>
              <a:t>P.Bhavana (Y12CS812)</a:t>
            </a:r>
            <a:endParaRPr/>
          </a:p>
          <a:p>
            <a:pPr>
              <a:lnSpc>
                <a:spcPct val="100000"/>
              </a:lnSpc>
            </a:pPr>
            <a:r>
              <a:rPr lang="en-US" sz="2200">
                <a:solidFill>
                  <a:srgbClr val="ffffff"/>
                </a:solidFill>
                <a:latin typeface="Century Gothic"/>
              </a:rPr>
              <a:t>D.Sai Tarun (Y12CS829)</a:t>
            </a:r>
            <a:endParaRPr/>
          </a:p>
          <a:p>
            <a:pPr>
              <a:lnSpc>
                <a:spcPct val="100000"/>
              </a:lnSpc>
            </a:pPr>
            <a:r>
              <a:rPr lang="en-US" sz="2200">
                <a:solidFill>
                  <a:srgbClr val="ffffff"/>
                </a:solidFill>
                <a:latin typeface="Century Gothic"/>
              </a:rPr>
              <a:t>G.Anvesh (Y12CS848)</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TextShape 1"/>
          <p:cNvSpPr txBox="1"/>
          <p:nvPr/>
        </p:nvSpPr>
        <p:spPr>
          <a:xfrm>
            <a:off x="866160" y="1499760"/>
            <a:ext cx="10852200" cy="5357880"/>
          </a:xfrm>
          <a:prstGeom prst="rect">
            <a:avLst/>
          </a:prstGeom>
        </p:spPr>
        <p:txBody>
          <a:bodyPr/>
          <a:p>
            <a:pPr>
              <a:lnSpc>
                <a:spcPct val="150000"/>
              </a:lnSpc>
              <a:buSzPct val="80000"/>
              <a:buFont typeface="Century Gothic"/>
              <a:buAutoNum type="arabicPeriod"/>
            </a:pPr>
            <a:r>
              <a:rPr lang="en-US" sz="2000">
                <a:solidFill>
                  <a:srgbClr val="ffffff"/>
                </a:solidFill>
                <a:latin typeface="Century Gothic"/>
              </a:rPr>
              <a:t>Initialize a list of clustering algorithms which will be applied to the data set.</a:t>
            </a:r>
            <a:endParaRPr/>
          </a:p>
          <a:p>
            <a:pPr>
              <a:lnSpc>
                <a:spcPct val="150000"/>
              </a:lnSpc>
              <a:buSzPct val="80000"/>
              <a:buFont typeface="Century Gothic"/>
              <a:buAutoNum type="arabicPeriod"/>
            </a:pPr>
            <a:r>
              <a:rPr lang="en-US" sz="2000">
                <a:solidFill>
                  <a:srgbClr val="ffffff"/>
                </a:solidFill>
                <a:latin typeface="Century Gothic"/>
              </a:rPr>
              <a:t>For each clustering algorithm, use different combinations of parameters to get different clustering results.</a:t>
            </a:r>
            <a:endParaRPr/>
          </a:p>
          <a:p>
            <a:pPr>
              <a:lnSpc>
                <a:spcPct val="150000"/>
              </a:lnSpc>
              <a:buSzPct val="80000"/>
              <a:buFont typeface="Century Gothic"/>
              <a:buAutoNum type="arabicPeriod"/>
            </a:pPr>
            <a:r>
              <a:rPr lang="en-US" sz="2000">
                <a:solidFill>
                  <a:srgbClr val="ffffff"/>
                </a:solidFill>
                <a:latin typeface="Century Gothic"/>
              </a:rPr>
              <a:t> </a:t>
            </a:r>
            <a:r>
              <a:rPr lang="en-US" sz="2000">
                <a:solidFill>
                  <a:srgbClr val="ffffff"/>
                </a:solidFill>
                <a:latin typeface="Century Gothic"/>
              </a:rPr>
              <a:t>Compute the corresponding internal validation index of each partition obtained in Step 2).</a:t>
            </a:r>
            <a:endParaRPr/>
          </a:p>
          <a:p>
            <a:pPr>
              <a:lnSpc>
                <a:spcPct val="150000"/>
              </a:lnSpc>
              <a:buSzPct val="80000"/>
              <a:buFont typeface="Century Gothic"/>
              <a:buAutoNum type="arabicPeriod"/>
            </a:pPr>
            <a:r>
              <a:rPr lang="en-US" sz="2000">
                <a:solidFill>
                  <a:srgbClr val="ffffff"/>
                </a:solidFill>
                <a:latin typeface="Century Gothic"/>
              </a:rPr>
              <a:t>Choose the best partition and the optimal cluster number according to the criteria.</a:t>
            </a:r>
            <a:endParaRPr/>
          </a:p>
        </p:txBody>
      </p:sp>
      <p:sp>
        <p:nvSpPr>
          <p:cNvPr id="187" name="CustomShape 2"/>
          <p:cNvSpPr/>
          <p:nvPr/>
        </p:nvSpPr>
        <p:spPr>
          <a:xfrm>
            <a:off x="192600" y="481320"/>
            <a:ext cx="10058040" cy="881640"/>
          </a:xfrm>
          <a:prstGeom prst="rect">
            <a:avLst/>
          </a:prstGeom>
          <a:noFill/>
          <a:ln>
            <a:noFill/>
          </a:ln>
        </p:spPr>
        <p:txBody>
          <a:bodyPr lIns="90000" rIns="90000" tIns="45000" bIns="45000"/>
          <a:p>
            <a:pPr>
              <a:lnSpc>
                <a:spcPct val="100000"/>
              </a:lnSpc>
            </a:pPr>
            <a:r>
              <a:rPr lang="en-US" sz="2600">
                <a:solidFill>
                  <a:srgbClr val="ffffff"/>
                </a:solidFill>
                <a:latin typeface="Century Gothic"/>
              </a:rPr>
              <a:t>Steps to determine best partition and optimal cluster number:</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TextShape 1"/>
          <p:cNvSpPr txBox="1"/>
          <p:nvPr/>
        </p:nvSpPr>
        <p:spPr>
          <a:xfrm>
            <a:off x="236880" y="212040"/>
            <a:ext cx="9404280" cy="713880"/>
          </a:xfrm>
          <a:prstGeom prst="rect">
            <a:avLst/>
          </a:prstGeom>
        </p:spPr>
        <p:txBody>
          <a:bodyPr/>
          <a:p>
            <a:pPr>
              <a:lnSpc>
                <a:spcPct val="100000"/>
              </a:lnSpc>
            </a:pPr>
            <a:r>
              <a:rPr lang="en-US" sz="4000">
                <a:solidFill>
                  <a:srgbClr val="ebebeb"/>
                </a:solidFill>
                <a:latin typeface="Century Gothic"/>
              </a:rPr>
              <a:t>11 Widely Used Measures:</a:t>
            </a:r>
            <a:endParaRPr/>
          </a:p>
        </p:txBody>
      </p:sp>
      <p:sp>
        <p:nvSpPr>
          <p:cNvPr id="189" name="TextShape 2"/>
          <p:cNvSpPr txBox="1"/>
          <p:nvPr/>
        </p:nvSpPr>
        <p:spPr>
          <a:xfrm>
            <a:off x="577440" y="1540080"/>
            <a:ext cx="11489760" cy="4972680"/>
          </a:xfrm>
          <a:prstGeom prst="rect">
            <a:avLst/>
          </a:prstGeom>
        </p:spPr>
        <p:txBody>
          <a:bodyPr/>
          <a:p>
            <a:pPr>
              <a:lnSpc>
                <a:spcPct val="160000"/>
              </a:lnSpc>
              <a:buSzPct val="80000"/>
              <a:buFont typeface="Century Gothic"/>
              <a:buAutoNum type="arabicPeriod"/>
            </a:pPr>
            <a:r>
              <a:rPr b="1" lang="en-US" sz="2000">
                <a:solidFill>
                  <a:srgbClr val="ffffff"/>
                </a:solidFill>
                <a:latin typeface="Century Gothic"/>
              </a:rPr>
              <a:t>RMSSTD:</a:t>
            </a:r>
            <a:r>
              <a:rPr b="1" lang="en-US" sz="2000">
                <a:solidFill>
                  <a:srgbClr val="ffffff"/>
                </a:solidFill>
                <a:latin typeface="Century Gothic"/>
              </a:rPr>
              <a:t>	</a:t>
            </a:r>
            <a:endParaRPr/>
          </a:p>
          <a:p>
            <a:pPr>
              <a:lnSpc>
                <a:spcPct val="16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is the square root of the pooled sample variance of all the attributes.</a:t>
            </a:r>
            <a:endParaRPr/>
          </a:p>
          <a:p>
            <a:pPr>
              <a:lnSpc>
                <a:spcPct val="160000"/>
              </a:lnSpc>
              <a:buSzPct val="80000"/>
              <a:buFont typeface="Century Gothic"/>
              <a:buAutoNum type="arabicPeriod"/>
            </a:pPr>
            <a:r>
              <a:rPr b="1" lang="en-US" sz="2000">
                <a:solidFill>
                  <a:srgbClr val="ffffff"/>
                </a:solidFill>
                <a:latin typeface="Century Gothic"/>
              </a:rPr>
              <a:t>RS- R-squared:</a:t>
            </a:r>
            <a:endParaRPr/>
          </a:p>
          <a:p>
            <a:pPr>
              <a:lnSpc>
                <a:spcPct val="16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It is the ratio of sum of squares between clusters to the total sum of squares of the whole data set. </a:t>
            </a:r>
            <a:endParaRPr/>
          </a:p>
          <a:p>
            <a:pPr>
              <a:lnSpc>
                <a:spcPct val="160000"/>
              </a:lnSpc>
              <a:buSzPct val="80000"/>
              <a:buFont typeface="Century Gothic"/>
              <a:buAutoNum type="arabicPeriod"/>
            </a:pPr>
            <a:r>
              <a:rPr b="1" lang="en-US" sz="2000">
                <a:solidFill>
                  <a:srgbClr val="ffffff"/>
                </a:solidFill>
                <a:latin typeface="Century Gothic"/>
              </a:rPr>
              <a:t>Modified Hubert</a:t>
            </a:r>
            <a:r>
              <a:rPr lang="en-US" sz="2000">
                <a:solidFill>
                  <a:srgbClr val="ffffff"/>
                </a:solidFill>
                <a:latin typeface="Century Gothic"/>
              </a:rPr>
              <a:t> </a:t>
            </a:r>
            <a:r>
              <a:rPr b="1" lang="en-US" sz="2000">
                <a:solidFill>
                  <a:srgbClr val="ffffff"/>
                </a:solidFill>
                <a:latin typeface="Century Gothic"/>
              </a:rPr>
              <a:t>Γ</a:t>
            </a:r>
            <a:r>
              <a:rPr lang="en-US" sz="2000">
                <a:solidFill>
                  <a:srgbClr val="ffffff"/>
                </a:solidFill>
                <a:latin typeface="Century Gothic"/>
              </a:rPr>
              <a:t> </a:t>
            </a:r>
            <a:r>
              <a:rPr b="1" lang="en-US" sz="2000">
                <a:solidFill>
                  <a:srgbClr val="ffffff"/>
                </a:solidFill>
                <a:latin typeface="Century Gothic"/>
              </a:rPr>
              <a:t>Statistic:</a:t>
            </a:r>
            <a:endParaRPr/>
          </a:p>
          <a:p>
            <a:pPr>
              <a:lnSpc>
                <a:spcPct val="16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evaluates the difference between clusters by counting the disagreements of pairs of data objects in two partitions.</a:t>
            </a:r>
            <a:endParaRPr/>
          </a:p>
          <a:p>
            <a:pPr>
              <a:lnSpc>
                <a:spcPct val="160000"/>
              </a:lnSpc>
            </a:pP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513720" y="801720"/>
            <a:ext cx="10964160" cy="5550840"/>
          </a:xfrm>
          <a:prstGeom prst="rect">
            <a:avLst/>
          </a:prstGeom>
        </p:spPr>
        <p:txBody>
          <a:bodyPr/>
          <a:p>
            <a:pPr>
              <a:lnSpc>
                <a:spcPct val="150000"/>
              </a:lnSpc>
              <a:buSzPct val="80000"/>
              <a:buFont typeface="Century Gothic"/>
              <a:buAutoNum type="arabicPeriod"/>
            </a:pPr>
            <a:r>
              <a:rPr b="1" lang="en-US" sz="2000">
                <a:solidFill>
                  <a:srgbClr val="ffffff"/>
                </a:solidFill>
                <a:latin typeface="Century Gothic"/>
              </a:rPr>
              <a:t>Calinski-Harabasz Index:</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evaluates the cluster validity based on the average between- and within-cluster sum of squares.</a:t>
            </a:r>
            <a:endParaRPr/>
          </a:p>
          <a:p>
            <a:pPr>
              <a:lnSpc>
                <a:spcPct val="150000"/>
              </a:lnSpc>
              <a:buSzPct val="80000"/>
              <a:buFont typeface="Century Gothic"/>
              <a:buAutoNum type="arabicPeriod"/>
            </a:pPr>
            <a:r>
              <a:rPr b="1" lang="en-US" sz="2000">
                <a:solidFill>
                  <a:srgbClr val="ffffff"/>
                </a:solidFill>
                <a:latin typeface="Century Gothic"/>
              </a:rPr>
              <a:t>I Index:</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measures the separation based on the maximum distance between cluster centers and measures compactness based on the sum of distances between objects and their cluster center.</a:t>
            </a:r>
            <a:endParaRPr/>
          </a:p>
          <a:p>
            <a:pPr>
              <a:lnSpc>
                <a:spcPct val="150000"/>
              </a:lnSpc>
              <a:buSzPct val="80000"/>
              <a:buFont typeface="Century Gothic"/>
              <a:buAutoNum type="arabicPeriod"/>
            </a:pPr>
            <a:r>
              <a:rPr b="1" lang="en-US" sz="2000">
                <a:solidFill>
                  <a:srgbClr val="ffffff"/>
                </a:solidFill>
                <a:latin typeface="Century Gothic"/>
              </a:rPr>
              <a:t>Dunn’s Index:</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It uses the minimum pairwise distance between objects in different clusters as the intercluster separation and the maximum diameter among all clusters as the intracluster compactness.</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TextShape 1"/>
          <p:cNvSpPr txBox="1"/>
          <p:nvPr/>
        </p:nvSpPr>
        <p:spPr>
          <a:xfrm>
            <a:off x="404640" y="304920"/>
            <a:ext cx="9404280" cy="393480"/>
          </a:xfrm>
          <a:prstGeom prst="rect">
            <a:avLst/>
          </a:prstGeom>
        </p:spPr>
        <p:txBody>
          <a:bodyPr/>
          <a:p>
            <a:pPr>
              <a:lnSpc>
                <a:spcPct val="100000"/>
              </a:lnSpc>
            </a:pPr>
            <a:r>
              <a:rPr lang="en-US" sz="3600">
                <a:solidFill>
                  <a:srgbClr val="ebebeb"/>
                </a:solidFill>
                <a:latin typeface="Century Gothic"/>
              </a:rPr>
              <a:t>K-means algorithm:</a:t>
            </a:r>
            <a:endParaRPr/>
          </a:p>
        </p:txBody>
      </p:sp>
      <p:sp>
        <p:nvSpPr>
          <p:cNvPr id="192" name="TextShape 2"/>
          <p:cNvSpPr txBox="1"/>
          <p:nvPr/>
        </p:nvSpPr>
        <p:spPr>
          <a:xfrm>
            <a:off x="419040" y="1015920"/>
            <a:ext cx="11772720" cy="5067000"/>
          </a:xfrm>
          <a:prstGeom prst="rect">
            <a:avLst/>
          </a:prstGeom>
        </p:spPr>
        <p:txBody>
          <a:bodyPr/>
          <a:p>
            <a:pPr>
              <a:lnSpc>
                <a:spcPct val="160000"/>
              </a:lnSpc>
              <a:buSzPct val="80000"/>
              <a:buFont typeface="Wingdings 3" charset="2"/>
              <a:buChar char=""/>
            </a:pPr>
            <a:r>
              <a:rPr lang="en-US" sz="2000">
                <a:solidFill>
                  <a:srgbClr val="ffffff"/>
                </a:solidFill>
                <a:latin typeface="Century Gothic"/>
              </a:rPr>
              <a:t>Randomly select ‘c ’ cluster centers.</a:t>
            </a:r>
            <a:endParaRPr/>
          </a:p>
          <a:p>
            <a:pPr>
              <a:lnSpc>
                <a:spcPct val="160000"/>
              </a:lnSpc>
              <a:buSzPct val="80000"/>
              <a:buFont typeface="Wingdings 3" charset="2"/>
              <a:buChar char=""/>
            </a:pPr>
            <a:r>
              <a:rPr lang="en-US" sz="2000">
                <a:solidFill>
                  <a:srgbClr val="ffffff"/>
                </a:solidFill>
                <a:latin typeface="Century Gothic"/>
              </a:rPr>
              <a:t>Calculate distance between each data  object and cluster center.</a:t>
            </a:r>
            <a:endParaRPr/>
          </a:p>
          <a:p>
            <a:pPr>
              <a:lnSpc>
                <a:spcPct val="160000"/>
              </a:lnSpc>
              <a:buSzPct val="80000"/>
              <a:buFont typeface="Wingdings 3" charset="2"/>
              <a:buChar char=""/>
            </a:pPr>
            <a:r>
              <a:rPr lang="en-US" sz="2000">
                <a:solidFill>
                  <a:srgbClr val="ffffff"/>
                </a:solidFill>
                <a:latin typeface="Century Gothic"/>
              </a:rPr>
              <a:t>Assign the data object to the cluster center whose distance from the center is the minimum of all the cluster centers.</a:t>
            </a:r>
            <a:endParaRPr/>
          </a:p>
          <a:p>
            <a:pPr>
              <a:lnSpc>
                <a:spcPct val="160000"/>
              </a:lnSpc>
              <a:buSzPct val="80000"/>
              <a:buFont typeface="Wingdings 3" charset="2"/>
              <a:buChar char=""/>
            </a:pPr>
            <a:r>
              <a:rPr lang="en-US" sz="2000">
                <a:solidFill>
                  <a:srgbClr val="ffffff"/>
                </a:solidFill>
                <a:latin typeface="Century Gothic"/>
              </a:rPr>
              <a:t>Recalculate the cluster center using v</a:t>
            </a:r>
            <a:r>
              <a:rPr lang="en-US" sz="2000" baseline="-25000">
                <a:solidFill>
                  <a:srgbClr val="ffffff"/>
                </a:solidFill>
                <a:latin typeface="Century Gothic"/>
              </a:rPr>
              <a:t>i=</a:t>
            </a:r>
            <a:r>
              <a:rPr lang="en-US" sz="2000">
                <a:solidFill>
                  <a:srgbClr val="ffffff"/>
                </a:solidFill>
                <a:latin typeface="Century Gothic"/>
              </a:rPr>
              <a:t> (1/c</a:t>
            </a:r>
            <a:r>
              <a:rPr lang="en-US" sz="2000" baseline="-25000">
                <a:solidFill>
                  <a:srgbClr val="ffffff"/>
                </a:solidFill>
                <a:latin typeface="Century Gothic"/>
              </a:rPr>
              <a:t>i</a:t>
            </a:r>
            <a:r>
              <a:rPr lang="en-US" sz="2000">
                <a:solidFill>
                  <a:srgbClr val="ffffff"/>
                </a:solidFill>
                <a:latin typeface="Century Gothic"/>
              </a:rPr>
              <a:t>) x</a:t>
            </a:r>
            <a:r>
              <a:rPr lang="en-US" sz="2000" baseline="-25000">
                <a:solidFill>
                  <a:srgbClr val="ffffff"/>
                </a:solidFill>
                <a:latin typeface="Century Gothic"/>
              </a:rPr>
              <a:t>i </a:t>
            </a:r>
            <a:r>
              <a:rPr lang="en-US" sz="2000">
                <a:solidFill>
                  <a:srgbClr val="ffffff"/>
                </a:solidFill>
                <a:latin typeface="Century Gothic"/>
              </a:rPr>
              <a:t>  </a:t>
            </a:r>
            <a:endParaRPr/>
          </a:p>
          <a:p>
            <a:pPr>
              <a:lnSpc>
                <a:spcPct val="160000"/>
              </a:lnSpc>
            </a:pPr>
            <a:r>
              <a:rPr lang="en-US" sz="2000">
                <a:solidFill>
                  <a:srgbClr val="ffffff"/>
                </a:solidFill>
                <a:latin typeface="Century Gothic"/>
              </a:rPr>
              <a:t>	</a:t>
            </a:r>
            <a:r>
              <a:rPr lang="en-US" sz="2000">
                <a:solidFill>
                  <a:srgbClr val="ffffff"/>
                </a:solidFill>
                <a:latin typeface="Century Gothic"/>
              </a:rPr>
              <a:t>where c</a:t>
            </a:r>
            <a:r>
              <a:rPr lang="en-US" sz="2000" baseline="-25000">
                <a:solidFill>
                  <a:srgbClr val="ffffff"/>
                </a:solidFill>
                <a:latin typeface="Century Gothic"/>
              </a:rPr>
              <a:t>i</a:t>
            </a:r>
            <a:r>
              <a:rPr lang="en-US" sz="2000">
                <a:solidFill>
                  <a:srgbClr val="ffffff"/>
                </a:solidFill>
                <a:latin typeface="Century Gothic"/>
              </a:rPr>
              <a:t> represents the number of data objects in i</a:t>
            </a:r>
            <a:r>
              <a:rPr lang="en-US" sz="2000" baseline="30000">
                <a:solidFill>
                  <a:srgbClr val="ffffff"/>
                </a:solidFill>
                <a:latin typeface="Century Gothic"/>
              </a:rPr>
              <a:t>th</a:t>
            </a:r>
            <a:r>
              <a:rPr lang="en-US" sz="2000">
                <a:solidFill>
                  <a:srgbClr val="ffffff"/>
                </a:solidFill>
                <a:latin typeface="Century Gothic"/>
              </a:rPr>
              <a:t> cluster &amp;</a:t>
            </a:r>
            <a:endParaRPr/>
          </a:p>
          <a:p>
            <a:pPr>
              <a:lnSpc>
                <a:spcPct val="160000"/>
              </a:lnSpc>
            </a:pPr>
            <a:r>
              <a:rPr lang="en-US" sz="2000">
                <a:solidFill>
                  <a:srgbClr val="ffffff"/>
                </a:solidFill>
                <a:latin typeface="Century Gothic"/>
              </a:rPr>
              <a:t>	</a:t>
            </a:r>
            <a:r>
              <a:rPr lang="en-US" sz="2000">
                <a:solidFill>
                  <a:srgbClr val="ffffff"/>
                </a:solidFill>
                <a:latin typeface="Century Gothic"/>
              </a:rPr>
              <a:t>x</a:t>
            </a:r>
            <a:r>
              <a:rPr lang="en-US" sz="2000" baseline="-25000">
                <a:solidFill>
                  <a:srgbClr val="ffffff"/>
                </a:solidFill>
                <a:latin typeface="Century Gothic"/>
              </a:rPr>
              <a:t>i</a:t>
            </a:r>
            <a:r>
              <a:rPr lang="en-US" sz="2000">
                <a:solidFill>
                  <a:srgbClr val="ffffff"/>
                </a:solidFill>
                <a:latin typeface="Century Gothic"/>
              </a:rPr>
              <a:t> is the data object i.</a:t>
            </a:r>
            <a:endParaRPr/>
          </a:p>
          <a:p>
            <a:pPr>
              <a:lnSpc>
                <a:spcPct val="160000"/>
              </a:lnSpc>
              <a:buSzPct val="80000"/>
              <a:buFont typeface="Wingdings 3" charset="2"/>
              <a:buChar char=""/>
            </a:pPr>
            <a:r>
              <a:rPr lang="en-US" sz="2000">
                <a:solidFill>
                  <a:srgbClr val="ffffff"/>
                </a:solidFill>
                <a:latin typeface="Century Gothic"/>
              </a:rPr>
              <a:t>Recalculate the distance between each data object and new obtained cluster centers.</a:t>
            </a:r>
            <a:endParaRPr/>
          </a:p>
          <a:p>
            <a:pPr>
              <a:lnSpc>
                <a:spcPct val="160000"/>
              </a:lnSpc>
              <a:buSzPct val="80000"/>
              <a:buFont typeface="Wingdings 3" charset="2"/>
              <a:buChar char=""/>
            </a:pPr>
            <a:r>
              <a:rPr lang="en-US" sz="2000">
                <a:solidFill>
                  <a:srgbClr val="ffffff"/>
                </a:solidFill>
                <a:latin typeface="Century Gothic"/>
              </a:rPr>
              <a:t>If no data object was reassigned then stop, otherwise repeat step 3.</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TextShape 1"/>
          <p:cNvSpPr txBox="1"/>
          <p:nvPr/>
        </p:nvSpPr>
        <p:spPr>
          <a:xfrm>
            <a:off x="321120" y="296280"/>
            <a:ext cx="9404280" cy="702000"/>
          </a:xfrm>
          <a:prstGeom prst="rect">
            <a:avLst/>
          </a:prstGeom>
        </p:spPr>
        <p:txBody>
          <a:bodyPr/>
          <a:p>
            <a:pPr>
              <a:lnSpc>
                <a:spcPct val="100000"/>
              </a:lnSpc>
            </a:pPr>
            <a:r>
              <a:rPr b="1" lang="en-US" sz="4200">
                <a:solidFill>
                  <a:srgbClr val="ebebeb"/>
                </a:solidFill>
                <a:latin typeface="Century Gothic"/>
              </a:rPr>
              <a:t>Understanding the Measures</a:t>
            </a:r>
            <a:endParaRPr/>
          </a:p>
        </p:txBody>
      </p:sp>
      <p:sp>
        <p:nvSpPr>
          <p:cNvPr id="194" name="TextShape 2"/>
          <p:cNvSpPr txBox="1"/>
          <p:nvPr/>
        </p:nvSpPr>
        <p:spPr>
          <a:xfrm>
            <a:off x="1248840" y="1439280"/>
            <a:ext cx="8946360" cy="419508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Impact of Monotonicity</a:t>
            </a:r>
            <a:endParaRPr/>
          </a:p>
          <a:p>
            <a:pPr>
              <a:lnSpc>
                <a:spcPct val="150000"/>
              </a:lnSpc>
              <a:buSzPct val="80000"/>
              <a:buFont typeface="Wingdings 3" charset="2"/>
              <a:buChar char=""/>
            </a:pPr>
            <a:r>
              <a:rPr lang="en-US" sz="2000">
                <a:solidFill>
                  <a:srgbClr val="ffffff"/>
                </a:solidFill>
                <a:latin typeface="Century Gothic"/>
              </a:rPr>
              <a:t>Impact of Noise</a:t>
            </a:r>
            <a:endParaRPr/>
          </a:p>
          <a:p>
            <a:pPr>
              <a:lnSpc>
                <a:spcPct val="150000"/>
              </a:lnSpc>
              <a:buSzPct val="80000"/>
              <a:buFont typeface="Wingdings 3" charset="2"/>
              <a:buChar char=""/>
            </a:pPr>
            <a:r>
              <a:rPr lang="en-US" sz="2000">
                <a:solidFill>
                  <a:srgbClr val="ffffff"/>
                </a:solidFill>
                <a:latin typeface="Century Gothic"/>
              </a:rPr>
              <a:t>Impact of Density</a:t>
            </a:r>
            <a:endParaRPr/>
          </a:p>
          <a:p>
            <a:pPr>
              <a:lnSpc>
                <a:spcPct val="150000"/>
              </a:lnSpc>
              <a:buSzPct val="80000"/>
              <a:buFont typeface="Wingdings 3" charset="2"/>
              <a:buChar char=""/>
            </a:pPr>
            <a:r>
              <a:rPr lang="en-US" sz="2000">
                <a:solidFill>
                  <a:srgbClr val="ffffff"/>
                </a:solidFill>
                <a:latin typeface="Century Gothic"/>
              </a:rPr>
              <a:t>Impact of Subclusters</a:t>
            </a:r>
            <a:endParaRPr/>
          </a:p>
          <a:p>
            <a:pPr>
              <a:lnSpc>
                <a:spcPct val="150000"/>
              </a:lnSpc>
              <a:buSzPct val="80000"/>
              <a:buFont typeface="Wingdings 3" charset="2"/>
              <a:buChar char=""/>
            </a:pPr>
            <a:r>
              <a:rPr lang="en-US" sz="2000">
                <a:solidFill>
                  <a:srgbClr val="ffffff"/>
                </a:solidFill>
                <a:latin typeface="Century Gothic"/>
              </a:rPr>
              <a:t>Impact of Skewed Distributions</a:t>
            </a:r>
            <a:endParaRPr/>
          </a:p>
          <a:p>
            <a:pPr>
              <a:lnSpc>
                <a:spcPct val="150000"/>
              </a:lnSpc>
              <a:buSzPct val="80000"/>
              <a:buFont typeface="Wingdings 3" charset="2"/>
              <a:buChar char=""/>
            </a:pPr>
            <a:r>
              <a:rPr lang="en-US" sz="2000">
                <a:solidFill>
                  <a:srgbClr val="ffffff"/>
                </a:solidFill>
                <a:latin typeface="Century Gothic"/>
              </a:rPr>
              <a:t>Impact ofArbitrary Shapes</a:t>
            </a:r>
            <a:endParaRPr/>
          </a:p>
          <a:p>
            <a:pPr>
              <a:lnSpc>
                <a:spcPct val="150000"/>
              </a:lnSpc>
            </a:pP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TextShape 1"/>
          <p:cNvSpPr txBox="1"/>
          <p:nvPr/>
        </p:nvSpPr>
        <p:spPr>
          <a:xfrm>
            <a:off x="249120" y="248040"/>
            <a:ext cx="9404280" cy="689760"/>
          </a:xfrm>
          <a:prstGeom prst="rect">
            <a:avLst/>
          </a:prstGeom>
        </p:spPr>
        <p:txBody>
          <a:bodyPr/>
          <a:p>
            <a:pPr>
              <a:lnSpc>
                <a:spcPct val="100000"/>
              </a:lnSpc>
            </a:pPr>
            <a:r>
              <a:rPr lang="en-US" sz="4200">
                <a:solidFill>
                  <a:srgbClr val="ebebeb"/>
                </a:solidFill>
                <a:latin typeface="Century Gothic"/>
              </a:rPr>
              <a:t>Impact of Monotonicity</a:t>
            </a:r>
            <a:endParaRPr/>
          </a:p>
        </p:txBody>
      </p:sp>
      <p:sp>
        <p:nvSpPr>
          <p:cNvPr id="196" name="TextShape 2"/>
          <p:cNvSpPr txBox="1"/>
          <p:nvPr/>
        </p:nvSpPr>
        <p:spPr>
          <a:xfrm>
            <a:off x="589680" y="1708560"/>
            <a:ext cx="9849600" cy="492444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K-Means clustering Algorithm is conducted on a data set and different clustering results are obtained.</a:t>
            </a:r>
            <a:endParaRPr/>
          </a:p>
          <a:p>
            <a:pPr>
              <a:lnSpc>
                <a:spcPct val="150000"/>
              </a:lnSpc>
              <a:buSzPct val="80000"/>
              <a:buFont typeface="Wingdings 3" charset="2"/>
              <a:buChar char=""/>
            </a:pPr>
            <a:r>
              <a:rPr lang="en-US" sz="2000">
                <a:solidFill>
                  <a:srgbClr val="ffffff"/>
                </a:solidFill>
                <a:latin typeface="Century Gothic"/>
              </a:rPr>
              <a:t>The results show that the first three indices monotonically increase or decrease as the cluster number increases.</a:t>
            </a:r>
            <a:endParaRPr/>
          </a:p>
          <a:p>
            <a:pPr>
              <a:lnSpc>
                <a:spcPct val="150000"/>
              </a:lnSpc>
              <a:buSzPct val="80000"/>
              <a:buFont typeface="Wingdings 3" charset="2"/>
              <a:buChar char=""/>
            </a:pPr>
            <a:r>
              <a:rPr lang="en-US" sz="2000">
                <a:solidFill>
                  <a:srgbClr val="ffffff"/>
                </a:solidFill>
                <a:latin typeface="Century Gothic"/>
              </a:rPr>
              <a:t>The rest eight indices reach their maximum or minimum </a:t>
            </a:r>
            <a:endParaRPr/>
          </a:p>
          <a:p>
            <a:pPr>
              <a:lnSpc>
                <a:spcPct val="150000"/>
              </a:lnSpc>
            </a:pPr>
            <a:r>
              <a:rPr lang="en-US" sz="2000">
                <a:solidFill>
                  <a:srgbClr val="ffffff"/>
                </a:solidFill>
                <a:latin typeface="Century Gothic"/>
              </a:rPr>
              <a:t>	</a:t>
            </a:r>
            <a:r>
              <a:rPr lang="en-US" sz="2000">
                <a:solidFill>
                  <a:srgbClr val="ffffff"/>
                </a:solidFill>
                <a:latin typeface="Century Gothic"/>
              </a:rPr>
              <a:t>value as NC equals to the true cluster number.</a:t>
            </a:r>
            <a:endParaRPr/>
          </a:p>
          <a:p>
            <a:pPr>
              <a:lnSpc>
                <a:spcPct val="150000"/>
              </a:lnSpc>
              <a:buSzPct val="80000"/>
              <a:buFont typeface="Wingdings 3" charset="2"/>
              <a:buChar char=""/>
            </a:pPr>
            <a:r>
              <a:rPr lang="en-US" sz="2000">
                <a:solidFill>
                  <a:srgbClr val="ffffff"/>
                </a:solidFill>
                <a:latin typeface="Century Gothic"/>
              </a:rPr>
              <a:t>Reasons?</a:t>
            </a:r>
            <a:endParaRPr/>
          </a:p>
        </p:txBody>
      </p:sp>
      <p:pic>
        <p:nvPicPr>
          <p:cNvPr id="197" name="Picture 3" descr=""/>
          <p:cNvPicPr/>
          <p:nvPr/>
        </p:nvPicPr>
        <p:blipFill>
          <a:blip r:embed="rId1"/>
          <a:stretch>
            <a:fillRect/>
          </a:stretch>
        </p:blipFill>
        <p:spPr>
          <a:xfrm>
            <a:off x="8318160" y="3619440"/>
            <a:ext cx="3873240" cy="32382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TextShape 1"/>
          <p:cNvSpPr txBox="1"/>
          <p:nvPr/>
        </p:nvSpPr>
        <p:spPr>
          <a:xfrm>
            <a:off x="333360" y="236160"/>
            <a:ext cx="9404280" cy="677880"/>
          </a:xfrm>
          <a:prstGeom prst="rect">
            <a:avLst/>
          </a:prstGeom>
        </p:spPr>
        <p:txBody>
          <a:bodyPr/>
          <a:p>
            <a:pPr>
              <a:lnSpc>
                <a:spcPct val="100000"/>
              </a:lnSpc>
            </a:pPr>
            <a:r>
              <a:rPr lang="en-US" sz="4200">
                <a:solidFill>
                  <a:srgbClr val="ebebeb"/>
                </a:solidFill>
                <a:latin typeface="Century Gothic"/>
              </a:rPr>
              <a:t>Impact of Noise</a:t>
            </a:r>
            <a:endParaRPr/>
          </a:p>
        </p:txBody>
      </p:sp>
      <p:sp>
        <p:nvSpPr>
          <p:cNvPr id="199" name="TextShape 2"/>
          <p:cNvSpPr txBox="1"/>
          <p:nvPr/>
        </p:nvSpPr>
        <p:spPr>
          <a:xfrm>
            <a:off x="661680" y="1215360"/>
            <a:ext cx="9387720" cy="503280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5% of noise is added to the data set and a synthetic data set is formed.</a:t>
            </a:r>
            <a:endParaRPr/>
          </a:p>
          <a:p>
            <a:pPr>
              <a:lnSpc>
                <a:spcPct val="150000"/>
              </a:lnSpc>
              <a:buSzPct val="80000"/>
              <a:buFont typeface="Wingdings 3" charset="2"/>
              <a:buChar char=""/>
            </a:pPr>
            <a:r>
              <a:rPr lang="en-US" sz="2000">
                <a:solidFill>
                  <a:srgbClr val="ffffff"/>
                </a:solidFill>
                <a:latin typeface="Century Gothic"/>
              </a:rPr>
              <a:t>The experiment results show that </a:t>
            </a:r>
            <a:r>
              <a:rPr i="1" lang="en-US" sz="2000">
                <a:solidFill>
                  <a:srgbClr val="ffffff"/>
                </a:solidFill>
                <a:latin typeface="Century Gothic"/>
              </a:rPr>
              <a:t>D </a:t>
            </a:r>
            <a:r>
              <a:rPr lang="en-US" sz="2000">
                <a:solidFill>
                  <a:srgbClr val="ffffff"/>
                </a:solidFill>
                <a:latin typeface="Century Gothic"/>
              </a:rPr>
              <a:t>and CH choose the wrong cluster number.</a:t>
            </a:r>
            <a:endParaRPr/>
          </a:p>
          <a:p>
            <a:pPr>
              <a:lnSpc>
                <a:spcPct val="150000"/>
              </a:lnSpc>
              <a:buSzPct val="80000"/>
              <a:buFont typeface="Wingdings 3" charset="2"/>
              <a:buChar char=""/>
            </a:pPr>
            <a:r>
              <a:rPr lang="en-US" sz="2000">
                <a:solidFill>
                  <a:srgbClr val="ffffff"/>
                </a:solidFill>
                <a:latin typeface="Century Gothic"/>
              </a:rPr>
              <a:t>Moreover, the other indices rather than CH and </a:t>
            </a:r>
            <a:r>
              <a:rPr i="1" lang="en-US" sz="2000">
                <a:solidFill>
                  <a:srgbClr val="ffffff"/>
                </a:solidFill>
                <a:latin typeface="Century Gothic"/>
              </a:rPr>
              <a:t>D </a:t>
            </a:r>
            <a:r>
              <a:rPr lang="en-US" sz="2000">
                <a:solidFill>
                  <a:srgbClr val="ffffff"/>
                </a:solidFill>
                <a:latin typeface="Century Gothic"/>
              </a:rPr>
              <a:t>will also be influenced by noise in a less sensitive way.</a:t>
            </a:r>
            <a:endParaRPr/>
          </a:p>
          <a:p>
            <a:pPr>
              <a:lnSpc>
                <a:spcPct val="150000"/>
              </a:lnSpc>
              <a:buSzPct val="80000"/>
              <a:buFont typeface="Wingdings 3" charset="2"/>
              <a:buChar char=""/>
            </a:pPr>
            <a:r>
              <a:rPr lang="en-US" sz="2000">
                <a:solidFill>
                  <a:srgbClr val="ffffff"/>
                </a:solidFill>
                <a:latin typeface="Century Gothic"/>
              </a:rPr>
              <a:t>add 20% noise?</a:t>
            </a:r>
            <a:endParaRPr/>
          </a:p>
          <a:p>
            <a:pPr>
              <a:lnSpc>
                <a:spcPct val="150000"/>
              </a:lnSpc>
              <a:buSzPct val="80000"/>
              <a:buFont typeface="Wingdings 3" charset="2"/>
              <a:buChar char=""/>
            </a:pPr>
            <a:r>
              <a:rPr lang="en-US" sz="2000">
                <a:solidFill>
                  <a:srgbClr val="ffffff"/>
                </a:solidFill>
                <a:latin typeface="Century Gothic"/>
              </a:rPr>
              <a:t>In order to minimize the adverse effectof noise,in practice,</a:t>
            </a:r>
            <a:endParaRPr/>
          </a:p>
          <a:p>
            <a:pPr>
              <a:lnSpc>
                <a:spcPct val="150000"/>
              </a:lnSpc>
            </a:pPr>
            <a:r>
              <a:rPr lang="en-US" sz="2000">
                <a:solidFill>
                  <a:srgbClr val="ffffff"/>
                </a:solidFill>
                <a:latin typeface="Century Gothic"/>
              </a:rPr>
              <a:t> </a:t>
            </a:r>
            <a:r>
              <a:rPr lang="en-US" sz="2000">
                <a:solidFill>
                  <a:srgbClr val="ffffff"/>
                </a:solidFill>
                <a:latin typeface="Century Gothic"/>
              </a:rPr>
              <a:t>it is always good to remove noise  before clustering.</a:t>
            </a:r>
            <a:endParaRPr/>
          </a:p>
        </p:txBody>
      </p:sp>
      <p:pic>
        <p:nvPicPr>
          <p:cNvPr id="200" name="Picture 3" descr=""/>
          <p:cNvPicPr/>
          <p:nvPr/>
        </p:nvPicPr>
        <p:blipFill>
          <a:blip r:embed="rId1"/>
          <a:stretch>
            <a:fillRect/>
          </a:stretch>
        </p:blipFill>
        <p:spPr>
          <a:xfrm>
            <a:off x="8287200" y="3581280"/>
            <a:ext cx="3904200" cy="32763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236880" y="216720"/>
            <a:ext cx="9404280" cy="637200"/>
          </a:xfrm>
          <a:prstGeom prst="rect">
            <a:avLst/>
          </a:prstGeom>
        </p:spPr>
        <p:txBody>
          <a:bodyPr/>
          <a:p>
            <a:pPr>
              <a:lnSpc>
                <a:spcPct val="100000"/>
              </a:lnSpc>
            </a:pPr>
            <a:r>
              <a:rPr lang="en-US" sz="4200">
                <a:solidFill>
                  <a:srgbClr val="ebebeb"/>
                </a:solidFill>
                <a:latin typeface="Century Gothic"/>
              </a:rPr>
              <a:t>Impact of density</a:t>
            </a:r>
            <a:endParaRPr/>
          </a:p>
        </p:txBody>
      </p:sp>
      <p:sp>
        <p:nvSpPr>
          <p:cNvPr id="202" name="TextShape 2"/>
          <p:cNvSpPr txBox="1"/>
          <p:nvPr/>
        </p:nvSpPr>
        <p:spPr>
          <a:xfrm>
            <a:off x="878400" y="1600200"/>
            <a:ext cx="9556200" cy="316404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An experiment is done on a synthetic data set with different density.</a:t>
            </a:r>
            <a:endParaRPr/>
          </a:p>
          <a:p>
            <a:pPr>
              <a:lnSpc>
                <a:spcPct val="150000"/>
              </a:lnSpc>
              <a:buSzPct val="80000"/>
              <a:buFont typeface="Wingdings 3" charset="2"/>
              <a:buChar char=""/>
            </a:pPr>
            <a:r>
              <a:rPr lang="en-US" sz="2000">
                <a:solidFill>
                  <a:srgbClr val="ffffff"/>
                </a:solidFill>
                <a:latin typeface="Century Gothic"/>
              </a:rPr>
              <a:t>The results show that only </a:t>
            </a:r>
            <a:r>
              <a:rPr i="1" lang="en-US" sz="2000">
                <a:solidFill>
                  <a:srgbClr val="ffffff"/>
                </a:solidFill>
                <a:latin typeface="Century Gothic"/>
              </a:rPr>
              <a:t>I Index </a:t>
            </a:r>
            <a:r>
              <a:rPr lang="en-US" sz="2000">
                <a:solidFill>
                  <a:srgbClr val="ffffff"/>
                </a:solidFill>
                <a:latin typeface="Century Gothic"/>
              </a:rPr>
              <a:t>suggests the wrong optimal cluster number and it keeps decreasing as cluster number increases.</a:t>
            </a:r>
            <a:endParaRPr/>
          </a:p>
          <a:p>
            <a:pPr>
              <a:lnSpc>
                <a:spcPct val="150000"/>
              </a:lnSpc>
              <a:buSzPct val="80000"/>
              <a:buFont typeface="Wingdings 3" charset="2"/>
              <a:buChar char=""/>
            </a:pPr>
            <a:r>
              <a:rPr lang="en-US" sz="2000">
                <a:solidFill>
                  <a:srgbClr val="ffffff"/>
                </a:solidFill>
                <a:latin typeface="Century Gothic"/>
              </a:rPr>
              <a:t>One possible reason is uniform effect of </a:t>
            </a:r>
            <a:r>
              <a:rPr i="1" lang="en-US" sz="2000">
                <a:solidFill>
                  <a:srgbClr val="ffffff"/>
                </a:solidFill>
                <a:latin typeface="Century Gothic"/>
              </a:rPr>
              <a:t>K</a:t>
            </a:r>
            <a:r>
              <a:rPr lang="en-US" sz="2000">
                <a:solidFill>
                  <a:srgbClr val="ffffff"/>
                </a:solidFill>
                <a:latin typeface="Century Gothic"/>
              </a:rPr>
              <a:t>-means algorithm,</a:t>
            </a:r>
            <a:endParaRPr/>
          </a:p>
          <a:p>
            <a:pPr>
              <a:lnSpc>
                <a:spcPct val="150000"/>
              </a:lnSpc>
            </a:pPr>
            <a:r>
              <a:rPr lang="en-US" sz="2000">
                <a:solidFill>
                  <a:srgbClr val="ffffff"/>
                </a:solidFill>
                <a:latin typeface="Century Gothic"/>
              </a:rPr>
              <a:t>which tends to divide objects into relatively equal sizes.</a:t>
            </a:r>
            <a:endParaRPr/>
          </a:p>
          <a:p>
            <a:pPr>
              <a:lnSpc>
                <a:spcPct val="150000"/>
              </a:lnSpc>
            </a:pPr>
            <a:endParaRPr/>
          </a:p>
        </p:txBody>
      </p:sp>
      <p:pic>
        <p:nvPicPr>
          <p:cNvPr id="203" name="Picture 3" descr=""/>
          <p:cNvPicPr/>
          <p:nvPr/>
        </p:nvPicPr>
        <p:blipFill>
          <a:blip r:embed="rId1"/>
          <a:stretch>
            <a:fillRect/>
          </a:stretch>
        </p:blipFill>
        <p:spPr>
          <a:xfrm>
            <a:off x="8483760" y="3734280"/>
            <a:ext cx="3732480" cy="312336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285120" y="284400"/>
            <a:ext cx="9404280" cy="677880"/>
          </a:xfrm>
          <a:prstGeom prst="rect">
            <a:avLst/>
          </a:prstGeom>
        </p:spPr>
        <p:txBody>
          <a:bodyPr/>
          <a:p>
            <a:pPr>
              <a:lnSpc>
                <a:spcPct val="100000"/>
              </a:lnSpc>
            </a:pPr>
            <a:r>
              <a:rPr lang="en-US" sz="4200">
                <a:solidFill>
                  <a:srgbClr val="ebebeb"/>
                </a:solidFill>
                <a:latin typeface="Century Gothic"/>
              </a:rPr>
              <a:t>Impact of Subclusters</a:t>
            </a:r>
            <a:endParaRPr/>
          </a:p>
        </p:txBody>
      </p:sp>
      <p:sp>
        <p:nvSpPr>
          <p:cNvPr id="205" name="TextShape 2"/>
          <p:cNvSpPr txBox="1"/>
          <p:nvPr/>
        </p:nvSpPr>
        <p:spPr>
          <a:xfrm>
            <a:off x="878400" y="1515960"/>
            <a:ext cx="9171360" cy="473220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Subclusters are clusters that are closed to each other.</a:t>
            </a:r>
            <a:endParaRPr/>
          </a:p>
          <a:p>
            <a:pPr>
              <a:lnSpc>
                <a:spcPct val="150000"/>
              </a:lnSpc>
              <a:buSzPct val="80000"/>
              <a:buFont typeface="Wingdings 3" charset="2"/>
              <a:buChar char=""/>
            </a:pPr>
            <a:r>
              <a:rPr lang="en-US" sz="2000">
                <a:solidFill>
                  <a:srgbClr val="ffffff"/>
                </a:solidFill>
                <a:latin typeface="Century Gothic"/>
              </a:rPr>
              <a:t>The experiment is done to evaluate whether the internal validation measures can handle data set with subclusters.</a:t>
            </a:r>
            <a:endParaRPr/>
          </a:p>
          <a:p>
            <a:pPr>
              <a:lnSpc>
                <a:spcPct val="150000"/>
              </a:lnSpc>
              <a:buSzPct val="80000"/>
              <a:buFont typeface="Wingdings 3" charset="2"/>
              <a:buChar char=""/>
            </a:pPr>
            <a:r>
              <a:rPr lang="en-US" sz="2000">
                <a:solidFill>
                  <a:srgbClr val="ffffff"/>
                </a:solidFill>
                <a:latin typeface="Century Gothic"/>
              </a:rPr>
              <a:t>For this data set, </a:t>
            </a:r>
            <a:r>
              <a:rPr i="1" lang="en-US" sz="2000">
                <a:solidFill>
                  <a:srgbClr val="ffffff"/>
                </a:solidFill>
                <a:latin typeface="Century Gothic"/>
              </a:rPr>
              <a:t>D</a:t>
            </a:r>
            <a:r>
              <a:rPr lang="en-US" sz="2000">
                <a:solidFill>
                  <a:srgbClr val="ffffff"/>
                </a:solidFill>
                <a:latin typeface="Century Gothic"/>
              </a:rPr>
              <a:t>, </a:t>
            </a:r>
            <a:r>
              <a:rPr i="1" lang="en-US" sz="2000">
                <a:solidFill>
                  <a:srgbClr val="ffffff"/>
                </a:solidFill>
                <a:latin typeface="Century Gothic"/>
              </a:rPr>
              <a:t>S</a:t>
            </a:r>
            <a:r>
              <a:rPr lang="en-US" sz="2000">
                <a:solidFill>
                  <a:srgbClr val="ffffff"/>
                </a:solidFill>
                <a:latin typeface="Century Gothic"/>
              </a:rPr>
              <a:t>, DB, SD, and XB</a:t>
            </a:r>
            <a:r>
              <a:rPr i="1" lang="en-US" sz="2000">
                <a:solidFill>
                  <a:srgbClr val="ffffff"/>
                </a:solidFill>
                <a:latin typeface="Century Gothic"/>
              </a:rPr>
              <a:t> </a:t>
            </a:r>
            <a:r>
              <a:rPr lang="en-US" sz="2000">
                <a:solidFill>
                  <a:srgbClr val="ffffff"/>
                </a:solidFill>
                <a:latin typeface="Century Gothic"/>
              </a:rPr>
              <a:t>get the wrong optimal cluster numbers, while  </a:t>
            </a:r>
            <a:r>
              <a:rPr i="1" lang="en-US" sz="2000">
                <a:solidFill>
                  <a:srgbClr val="ffffff"/>
                </a:solidFill>
                <a:latin typeface="Century Gothic"/>
              </a:rPr>
              <a:t>I</a:t>
            </a:r>
            <a:r>
              <a:rPr lang="en-US" sz="2000">
                <a:solidFill>
                  <a:srgbClr val="ffffff"/>
                </a:solidFill>
                <a:latin typeface="Century Gothic"/>
              </a:rPr>
              <a:t>, CH, and S_Dbw suggest the correct ones.</a:t>
            </a:r>
            <a:endParaRPr/>
          </a:p>
          <a:p>
            <a:pPr>
              <a:lnSpc>
                <a:spcPct val="150000"/>
              </a:lnSpc>
              <a:buSzPct val="80000"/>
              <a:buFont typeface="Wingdings 3" charset="2"/>
              <a:buChar char=""/>
            </a:pPr>
            <a:r>
              <a:rPr lang="en-US" sz="2000">
                <a:solidFill>
                  <a:srgbClr val="ffffff"/>
                </a:solidFill>
                <a:latin typeface="Century Gothic"/>
              </a:rPr>
              <a:t>Reasons are based on the criteria used by the index.</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TextShape 1"/>
          <p:cNvSpPr txBox="1"/>
          <p:nvPr/>
        </p:nvSpPr>
        <p:spPr>
          <a:xfrm>
            <a:off x="261000" y="260280"/>
            <a:ext cx="9404280" cy="762120"/>
          </a:xfrm>
          <a:prstGeom prst="rect">
            <a:avLst/>
          </a:prstGeom>
        </p:spPr>
        <p:txBody>
          <a:bodyPr/>
          <a:p>
            <a:pPr>
              <a:lnSpc>
                <a:spcPct val="100000"/>
              </a:lnSpc>
            </a:pPr>
            <a:r>
              <a:rPr lang="en-US" sz="4200">
                <a:solidFill>
                  <a:srgbClr val="ebebeb"/>
                </a:solidFill>
                <a:latin typeface="Century Gothic"/>
              </a:rPr>
              <a:t>Impact of Skewed Distributions</a:t>
            </a:r>
            <a:endParaRPr/>
          </a:p>
        </p:txBody>
      </p:sp>
      <p:sp>
        <p:nvSpPr>
          <p:cNvPr id="207" name="TextShape 2"/>
          <p:cNvSpPr txBox="1"/>
          <p:nvPr/>
        </p:nvSpPr>
        <p:spPr>
          <a:xfrm>
            <a:off x="709920" y="1612080"/>
            <a:ext cx="9592200" cy="496080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An experiment is done on the data set </a:t>
            </a:r>
            <a:r>
              <a:rPr i="1" lang="en-US" sz="2000">
                <a:solidFill>
                  <a:srgbClr val="ffffff"/>
                </a:solidFill>
                <a:latin typeface="Century Gothic"/>
              </a:rPr>
              <a:t>Skewdistribution </a:t>
            </a:r>
            <a:r>
              <a:rPr lang="en-US" sz="2000">
                <a:solidFill>
                  <a:srgbClr val="ffffff"/>
                </a:solidFill>
                <a:latin typeface="Century Gothic"/>
              </a:rPr>
              <a:t>to evaluate the performance of different indices on data set with skewed distributions.</a:t>
            </a:r>
            <a:endParaRPr/>
          </a:p>
          <a:p>
            <a:pPr>
              <a:lnSpc>
                <a:spcPct val="150000"/>
              </a:lnSpc>
              <a:buSzPct val="80000"/>
              <a:buFont typeface="Wingdings 3" charset="2"/>
              <a:buChar char=""/>
            </a:pPr>
            <a:r>
              <a:rPr lang="en-US" sz="2000">
                <a:solidFill>
                  <a:srgbClr val="ffffff"/>
                </a:solidFill>
                <a:latin typeface="Century Gothic"/>
              </a:rPr>
              <a:t>The experiment results show that only CH cannot give the right optimal cluster number.</a:t>
            </a:r>
            <a:endParaRPr/>
          </a:p>
          <a:p>
            <a:pPr>
              <a:lnSpc>
                <a:spcPct val="150000"/>
              </a:lnSpc>
              <a:buSzPct val="80000"/>
              <a:buFont typeface="Wingdings 3" charset="2"/>
              <a:buChar char=""/>
            </a:pPr>
            <a:r>
              <a:rPr lang="en-US" sz="2000">
                <a:solidFill>
                  <a:srgbClr val="ffffff"/>
                </a:solidFill>
                <a:latin typeface="Century Gothic"/>
              </a:rPr>
              <a:t>Since </a:t>
            </a:r>
            <a:r>
              <a:rPr i="1" lang="en-US" sz="2000">
                <a:solidFill>
                  <a:srgbClr val="ffffff"/>
                </a:solidFill>
                <a:latin typeface="Century Gothic"/>
              </a:rPr>
              <a:t>K</a:t>
            </a:r>
            <a:r>
              <a:rPr lang="en-US" sz="2000">
                <a:solidFill>
                  <a:srgbClr val="ffffff"/>
                </a:solidFill>
                <a:latin typeface="Century Gothic"/>
              </a:rPr>
              <a:t>-means has the uniform effect which tends to divide</a:t>
            </a:r>
            <a:endParaRPr/>
          </a:p>
          <a:p>
            <a:pPr>
              <a:lnSpc>
                <a:spcPct val="150000"/>
              </a:lnSpc>
            </a:pPr>
            <a:r>
              <a:rPr lang="en-US" sz="2000">
                <a:solidFill>
                  <a:srgbClr val="ffffff"/>
                </a:solidFill>
                <a:latin typeface="Century Gothic"/>
              </a:rPr>
              <a:t> </a:t>
            </a:r>
            <a:r>
              <a:rPr lang="en-US" sz="2000">
                <a:solidFill>
                  <a:srgbClr val="ffffff"/>
                </a:solidFill>
                <a:latin typeface="Century Gothic"/>
              </a:rPr>
              <a:t>objects into relatively equal sizes, it does not have a good</a:t>
            </a:r>
            <a:endParaRPr/>
          </a:p>
          <a:p>
            <a:pPr>
              <a:lnSpc>
                <a:spcPct val="150000"/>
              </a:lnSpc>
            </a:pPr>
            <a:r>
              <a:rPr lang="en-US" sz="2000">
                <a:solidFill>
                  <a:srgbClr val="ffffff"/>
                </a:solidFill>
                <a:latin typeface="Century Gothic"/>
              </a:rPr>
              <a:t> </a:t>
            </a:r>
            <a:r>
              <a:rPr lang="en-US" sz="2000">
                <a:solidFill>
                  <a:srgbClr val="ffffff"/>
                </a:solidFill>
                <a:latin typeface="Century Gothic"/>
              </a:rPr>
              <a:t>performance when dealing with skewed distributed data sets.</a:t>
            </a:r>
            <a:endParaRPr/>
          </a:p>
        </p:txBody>
      </p:sp>
      <p:pic>
        <p:nvPicPr>
          <p:cNvPr id="208" name="Picture 3" descr=""/>
          <p:cNvPicPr/>
          <p:nvPr/>
        </p:nvPicPr>
        <p:blipFill>
          <a:blip r:embed="rId1"/>
          <a:stretch>
            <a:fillRect/>
          </a:stretch>
        </p:blipFill>
        <p:spPr>
          <a:xfrm>
            <a:off x="8629200" y="3771360"/>
            <a:ext cx="3562560" cy="308628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TextShape 1"/>
          <p:cNvSpPr txBox="1"/>
          <p:nvPr/>
        </p:nvSpPr>
        <p:spPr>
          <a:xfrm>
            <a:off x="646200" y="452880"/>
            <a:ext cx="9404280" cy="750240"/>
          </a:xfrm>
          <a:prstGeom prst="rect">
            <a:avLst/>
          </a:prstGeom>
        </p:spPr>
        <p:txBody>
          <a:bodyPr/>
          <a:p>
            <a:pPr>
              <a:lnSpc>
                <a:spcPct val="100000"/>
              </a:lnSpc>
            </a:pPr>
            <a:r>
              <a:rPr lang="en-US" sz="4200">
                <a:solidFill>
                  <a:srgbClr val="ebebeb"/>
                </a:solidFill>
                <a:latin typeface="Century Gothic"/>
              </a:rPr>
              <a:t>OUTLINE</a:t>
            </a:r>
            <a:endParaRPr/>
          </a:p>
        </p:txBody>
      </p:sp>
      <p:sp>
        <p:nvSpPr>
          <p:cNvPr id="172" name="TextShape 2"/>
          <p:cNvSpPr txBox="1"/>
          <p:nvPr/>
        </p:nvSpPr>
        <p:spPr>
          <a:xfrm>
            <a:off x="1103400" y="2053080"/>
            <a:ext cx="8946360" cy="4195080"/>
          </a:xfrm>
          <a:prstGeom prst="rect">
            <a:avLst/>
          </a:prstGeom>
        </p:spPr>
        <p:txBody>
          <a:bodyPr/>
          <a:p>
            <a:pPr>
              <a:lnSpc>
                <a:spcPct val="100000"/>
              </a:lnSpc>
              <a:buSzPct val="80000"/>
              <a:buFont typeface="Wingdings 3" charset="2"/>
              <a:buChar char=""/>
            </a:pPr>
            <a:r>
              <a:rPr lang="en-US" sz="2000">
                <a:solidFill>
                  <a:srgbClr val="ffffff"/>
                </a:solidFill>
                <a:latin typeface="Century Gothic"/>
              </a:rPr>
              <a:t>Key Words</a:t>
            </a:r>
            <a:endParaRPr/>
          </a:p>
          <a:p>
            <a:pPr>
              <a:lnSpc>
                <a:spcPct val="100000"/>
              </a:lnSpc>
              <a:buSzPct val="80000"/>
              <a:buFont typeface="Wingdings 3" charset="2"/>
              <a:buChar char=""/>
            </a:pPr>
            <a:r>
              <a:rPr lang="en-US" sz="2000">
                <a:solidFill>
                  <a:srgbClr val="ffffff"/>
                </a:solidFill>
                <a:latin typeface="Century Gothic"/>
              </a:rPr>
              <a:t>Abstract</a:t>
            </a:r>
            <a:endParaRPr/>
          </a:p>
          <a:p>
            <a:pPr>
              <a:lnSpc>
                <a:spcPct val="100000"/>
              </a:lnSpc>
              <a:buSzPct val="80000"/>
              <a:buFont typeface="Wingdings 3" charset="2"/>
              <a:buChar char=""/>
            </a:pPr>
            <a:r>
              <a:rPr lang="en-US" sz="2000">
                <a:solidFill>
                  <a:srgbClr val="ffffff"/>
                </a:solidFill>
                <a:latin typeface="Century Gothic"/>
              </a:rPr>
              <a:t>Introduction</a:t>
            </a:r>
            <a:endParaRPr/>
          </a:p>
          <a:p>
            <a:pPr>
              <a:lnSpc>
                <a:spcPct val="100000"/>
              </a:lnSpc>
              <a:buSzPct val="80000"/>
              <a:buFont typeface="Wingdings 3" charset="2"/>
              <a:buChar char=""/>
            </a:pPr>
            <a:r>
              <a:rPr lang="en-US" sz="2000">
                <a:solidFill>
                  <a:srgbClr val="ffffff"/>
                </a:solidFill>
                <a:latin typeface="Century Gothic"/>
              </a:rPr>
              <a:t>Internal Clustering Validation Measures</a:t>
            </a:r>
            <a:endParaRPr/>
          </a:p>
          <a:p>
            <a:pPr>
              <a:lnSpc>
                <a:spcPct val="100000"/>
              </a:lnSpc>
              <a:buSzPct val="80000"/>
              <a:buFont typeface="Wingdings 3" charset="2"/>
              <a:buChar char=""/>
            </a:pPr>
            <a:r>
              <a:rPr lang="en-US" sz="2000">
                <a:solidFill>
                  <a:srgbClr val="ffffff"/>
                </a:solidFill>
                <a:latin typeface="Century Gothic"/>
              </a:rPr>
              <a:t>Understanding the measures</a:t>
            </a:r>
            <a:endParaRPr/>
          </a:p>
          <a:p>
            <a:pPr>
              <a:lnSpc>
                <a:spcPct val="100000"/>
              </a:lnSpc>
              <a:buSzPct val="80000"/>
              <a:buFont typeface="Wingdings 3" charset="2"/>
              <a:buChar char=""/>
            </a:pPr>
            <a:r>
              <a:rPr lang="en-US" sz="2000">
                <a:solidFill>
                  <a:srgbClr val="ffffff"/>
                </a:solidFill>
                <a:latin typeface="Century Gothic"/>
              </a:rPr>
              <a:t>Enhancing the CVNN Measure</a:t>
            </a:r>
            <a:endParaRPr/>
          </a:p>
          <a:p>
            <a:pPr>
              <a:lnSpc>
                <a:spcPct val="100000"/>
              </a:lnSpc>
            </a:pP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309240" y="260280"/>
            <a:ext cx="9404280" cy="689760"/>
          </a:xfrm>
          <a:prstGeom prst="rect">
            <a:avLst/>
          </a:prstGeom>
        </p:spPr>
        <p:txBody>
          <a:bodyPr/>
          <a:p>
            <a:pPr>
              <a:lnSpc>
                <a:spcPct val="100000"/>
              </a:lnSpc>
            </a:pPr>
            <a:r>
              <a:rPr lang="en-US" sz="4200">
                <a:solidFill>
                  <a:srgbClr val="ebebeb"/>
                </a:solidFill>
                <a:latin typeface="Century Gothic"/>
              </a:rPr>
              <a:t>Impact of Arbitrary Shapes</a:t>
            </a:r>
            <a:endParaRPr/>
          </a:p>
        </p:txBody>
      </p:sp>
      <p:sp>
        <p:nvSpPr>
          <p:cNvPr id="210" name="TextShape 2"/>
          <p:cNvSpPr txBox="1"/>
          <p:nvPr/>
        </p:nvSpPr>
        <p:spPr>
          <a:xfrm>
            <a:off x="734040" y="1359720"/>
            <a:ext cx="9327600" cy="500868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Experiments are conducted on data sets with arbitrary structures.</a:t>
            </a:r>
            <a:endParaRPr/>
          </a:p>
          <a:p>
            <a:pPr>
              <a:lnSpc>
                <a:spcPct val="150000"/>
              </a:lnSpc>
              <a:buSzPct val="80000"/>
              <a:buFont typeface="Wingdings 3" charset="2"/>
              <a:buChar char=""/>
            </a:pPr>
            <a:r>
              <a:rPr i="1" lang="en-US" sz="2000">
                <a:solidFill>
                  <a:srgbClr val="ffffff"/>
                </a:solidFill>
                <a:latin typeface="Century Gothic"/>
              </a:rPr>
              <a:t>D </a:t>
            </a:r>
            <a:r>
              <a:rPr lang="en-US" sz="2000">
                <a:solidFill>
                  <a:srgbClr val="ffffff"/>
                </a:solidFill>
                <a:latin typeface="Century Gothic"/>
              </a:rPr>
              <a:t>uses the minimum pairwise distance between objects in different clusters to measure the intercluster separation.</a:t>
            </a:r>
            <a:endParaRPr/>
          </a:p>
          <a:p>
            <a:pPr>
              <a:lnSpc>
                <a:spcPct val="150000"/>
              </a:lnSpc>
              <a:buSzPct val="80000"/>
              <a:buFont typeface="Wingdings 3" charset="2"/>
              <a:buChar char=""/>
            </a:pPr>
            <a:r>
              <a:rPr lang="en-US" sz="2000">
                <a:solidFill>
                  <a:srgbClr val="ffffff"/>
                </a:solidFill>
                <a:latin typeface="Century Gothic"/>
              </a:rPr>
              <a:t>For CH, </a:t>
            </a:r>
            <a:r>
              <a:rPr i="1" lang="en-US" sz="2000">
                <a:solidFill>
                  <a:srgbClr val="ffffff"/>
                </a:solidFill>
                <a:latin typeface="Century Gothic"/>
              </a:rPr>
              <a:t>I</a:t>
            </a:r>
            <a:r>
              <a:rPr lang="en-US" sz="2000">
                <a:solidFill>
                  <a:srgbClr val="ffffff"/>
                </a:solidFill>
                <a:latin typeface="Century Gothic"/>
              </a:rPr>
              <a:t>, DB, SD, S_Dbw, and XB these six indices use the cluster center of each cluster as the representative for that cluster when evaluating the intercluster separation. </a:t>
            </a:r>
            <a:endParaRPr/>
          </a:p>
          <a:p>
            <a:pPr>
              <a:lnSpc>
                <a:spcPct val="150000"/>
              </a:lnSpc>
              <a:buSzPct val="80000"/>
              <a:buFont typeface="Wingdings 3" charset="2"/>
              <a:buChar char=""/>
            </a:pPr>
            <a:r>
              <a:rPr i="1" lang="en-US" sz="2000">
                <a:solidFill>
                  <a:srgbClr val="ffffff"/>
                </a:solidFill>
                <a:latin typeface="Century Gothic"/>
              </a:rPr>
              <a:t>S </a:t>
            </a:r>
            <a:r>
              <a:rPr lang="en-US" sz="2000">
                <a:solidFill>
                  <a:srgbClr val="ffffff"/>
                </a:solidFill>
                <a:latin typeface="Century Gothic"/>
              </a:rPr>
              <a:t>uses the average minimum pairwise distance between objects in each cluster as the separation measurement, which can be viewed as equivalent as the minimum pairwise distance between cluster centers in a sense.</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TextShape 1"/>
          <p:cNvSpPr txBox="1"/>
          <p:nvPr/>
        </p:nvSpPr>
        <p:spPr>
          <a:xfrm>
            <a:off x="301320" y="347760"/>
            <a:ext cx="9404280" cy="701280"/>
          </a:xfrm>
          <a:prstGeom prst="rect">
            <a:avLst/>
          </a:prstGeom>
        </p:spPr>
        <p:txBody>
          <a:bodyPr/>
          <a:p>
            <a:pPr>
              <a:lnSpc>
                <a:spcPct val="100000"/>
              </a:lnSpc>
            </a:pPr>
            <a:r>
              <a:rPr lang="en-US" sz="4200">
                <a:solidFill>
                  <a:srgbClr val="ebebeb"/>
                </a:solidFill>
                <a:latin typeface="Century Gothic"/>
              </a:rPr>
              <a:t>Enhancement of CVNN Measure</a:t>
            </a:r>
            <a:endParaRPr/>
          </a:p>
        </p:txBody>
      </p:sp>
      <p:sp>
        <p:nvSpPr>
          <p:cNvPr id="212" name="TextShape 2"/>
          <p:cNvSpPr txBox="1"/>
          <p:nvPr/>
        </p:nvSpPr>
        <p:spPr>
          <a:xfrm>
            <a:off x="689400" y="1334160"/>
            <a:ext cx="9360000" cy="491400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Clustering Validation index  based on Nearest Neighbors.</a:t>
            </a:r>
            <a:endParaRPr/>
          </a:p>
          <a:p>
            <a:pPr>
              <a:lnSpc>
                <a:spcPct val="150000"/>
              </a:lnSpc>
              <a:buSzPct val="80000"/>
              <a:buFont typeface="Wingdings 3" charset="2"/>
              <a:buChar char=""/>
            </a:pPr>
            <a:r>
              <a:rPr lang="en-US" sz="2000">
                <a:solidFill>
                  <a:srgbClr val="ffffff"/>
                </a:solidFill>
                <a:latin typeface="Century Gothic"/>
              </a:rPr>
              <a:t>A new Internal validation measure is proposed based on the notion of nearest neighbors.</a:t>
            </a:r>
            <a:endParaRPr/>
          </a:p>
          <a:p>
            <a:pPr>
              <a:lnSpc>
                <a:spcPct val="150000"/>
              </a:lnSpc>
              <a:buSzPct val="80000"/>
              <a:buFont typeface="Wingdings 3" charset="2"/>
              <a:buChar char=""/>
            </a:pPr>
            <a:r>
              <a:rPr lang="en-US" sz="2000">
                <a:solidFill>
                  <a:srgbClr val="ffffff"/>
                </a:solidFill>
                <a:latin typeface="Century Gothic"/>
              </a:rPr>
              <a:t>It is complementary to the existing measures.</a:t>
            </a:r>
            <a:endParaRPr/>
          </a:p>
          <a:p>
            <a:pPr>
              <a:lnSpc>
                <a:spcPct val="150000"/>
              </a:lnSpc>
              <a:buSzPct val="80000"/>
              <a:buFont typeface="Wingdings 3" charset="2"/>
              <a:buChar char=""/>
            </a:pPr>
            <a:r>
              <a:rPr lang="en-US" sz="2000">
                <a:solidFill>
                  <a:srgbClr val="ffffff"/>
                </a:solidFill>
                <a:latin typeface="Century Gothic"/>
              </a:rPr>
              <a:t>Based on</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Intercluster Seperation</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Intracluster Compactness</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CVNN Index</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241200" y="198000"/>
            <a:ext cx="9404280" cy="716040"/>
          </a:xfrm>
          <a:prstGeom prst="rect">
            <a:avLst/>
          </a:prstGeom>
        </p:spPr>
        <p:txBody>
          <a:bodyPr/>
          <a:p>
            <a:pPr>
              <a:lnSpc>
                <a:spcPct val="100000"/>
              </a:lnSpc>
            </a:pPr>
            <a:r>
              <a:rPr lang="en-US" sz="4200">
                <a:solidFill>
                  <a:srgbClr val="ebebeb"/>
                </a:solidFill>
                <a:latin typeface="Century Gothic"/>
              </a:rPr>
              <a:t>Intercluster Seperation</a:t>
            </a:r>
            <a:endParaRPr/>
          </a:p>
        </p:txBody>
      </p:sp>
      <p:sp>
        <p:nvSpPr>
          <p:cNvPr id="214" name="TextShape 2"/>
          <p:cNvSpPr txBox="1"/>
          <p:nvPr/>
        </p:nvSpPr>
        <p:spPr>
          <a:xfrm>
            <a:off x="629640" y="1184400"/>
            <a:ext cx="10800000" cy="5063760"/>
          </a:xfrm>
          <a:prstGeom prst="rect">
            <a:avLst/>
          </a:prstGeom>
        </p:spPr>
        <p:txBody>
          <a:bodyPr/>
          <a:p>
            <a:pPr>
              <a:lnSpc>
                <a:spcPct val="100000"/>
              </a:lnSpc>
            </a:pPr>
            <a:r>
              <a:rPr lang="en-US" sz="2000">
                <a:solidFill>
                  <a:srgbClr val="ffffff"/>
                </a:solidFill>
                <a:latin typeface="Century Gothic"/>
              </a:rPr>
              <a:t>	</a:t>
            </a:r>
            <a:r>
              <a:rPr lang="en-US" sz="2000">
                <a:solidFill>
                  <a:srgbClr val="ffffff"/>
                </a:solidFill>
                <a:latin typeface="Century Gothic"/>
              </a:rPr>
              <a:t>Let C</a:t>
            </a:r>
            <a:r>
              <a:rPr lang="en-US" sz="2000" baseline="-25000">
                <a:solidFill>
                  <a:srgbClr val="ffffff"/>
                </a:solidFill>
                <a:latin typeface="Century Gothic"/>
              </a:rPr>
              <a:t>i</a:t>
            </a:r>
            <a:r>
              <a:rPr lang="en-US" sz="2000">
                <a:solidFill>
                  <a:srgbClr val="ffffff"/>
                </a:solidFill>
                <a:latin typeface="Century Gothic"/>
              </a:rPr>
              <a:t> and C</a:t>
            </a:r>
            <a:r>
              <a:rPr lang="en-US" sz="2000" baseline="-25000">
                <a:solidFill>
                  <a:srgbClr val="ffffff"/>
                </a:solidFill>
                <a:latin typeface="Century Gothic"/>
              </a:rPr>
              <a:t>j</a:t>
            </a:r>
            <a:r>
              <a:rPr lang="en-US" sz="2000">
                <a:solidFill>
                  <a:srgbClr val="ffffff"/>
                </a:solidFill>
                <a:latin typeface="Century Gothic"/>
              </a:rPr>
              <a:t> be two clusters in a data set, c</a:t>
            </a:r>
            <a:r>
              <a:rPr lang="en-US" sz="2000" baseline="-25000">
                <a:solidFill>
                  <a:srgbClr val="ffffff"/>
                </a:solidFill>
                <a:latin typeface="Century Gothic"/>
              </a:rPr>
              <a:t>i</a:t>
            </a:r>
            <a:r>
              <a:rPr lang="en-US" sz="2000">
                <a:solidFill>
                  <a:srgbClr val="ffffff"/>
                </a:solidFill>
                <a:latin typeface="Century Gothic"/>
              </a:rPr>
              <a:t> and c</a:t>
            </a:r>
            <a:r>
              <a:rPr lang="en-US" sz="2000" baseline="-25000">
                <a:solidFill>
                  <a:srgbClr val="ffffff"/>
                </a:solidFill>
                <a:latin typeface="Century Gothic"/>
              </a:rPr>
              <a:t>j </a:t>
            </a:r>
            <a:r>
              <a:rPr lang="en-US" sz="2000">
                <a:solidFill>
                  <a:srgbClr val="ffffff"/>
                </a:solidFill>
                <a:latin typeface="Century Gothic"/>
              </a:rPr>
              <a:t>be the cluster centers of C</a:t>
            </a:r>
            <a:r>
              <a:rPr lang="en-US" sz="2000" baseline="-25000">
                <a:solidFill>
                  <a:srgbClr val="ffffff"/>
                </a:solidFill>
                <a:latin typeface="Century Gothic"/>
              </a:rPr>
              <a:t>i</a:t>
            </a:r>
            <a:r>
              <a:rPr lang="en-US" sz="2000">
                <a:solidFill>
                  <a:srgbClr val="ffffff"/>
                </a:solidFill>
                <a:latin typeface="Century Gothic"/>
              </a:rPr>
              <a:t>  and C</a:t>
            </a:r>
            <a:r>
              <a:rPr lang="en-US" sz="2000" baseline="-25000">
                <a:solidFill>
                  <a:srgbClr val="ffffff"/>
                </a:solidFill>
                <a:latin typeface="Century Gothic"/>
              </a:rPr>
              <a:t>j</a:t>
            </a:r>
            <a:r>
              <a:rPr lang="en-US" sz="2000">
                <a:solidFill>
                  <a:srgbClr val="ffffff"/>
                </a:solidFill>
                <a:latin typeface="Century Gothic"/>
              </a:rPr>
              <a:t> , and n</a:t>
            </a:r>
            <a:r>
              <a:rPr lang="en-US" sz="2000" baseline="-25000">
                <a:solidFill>
                  <a:srgbClr val="ffffff"/>
                </a:solidFill>
                <a:latin typeface="Century Gothic"/>
              </a:rPr>
              <a:t>i</a:t>
            </a:r>
            <a:r>
              <a:rPr lang="en-US" sz="2000">
                <a:solidFill>
                  <a:srgbClr val="ffffff"/>
                </a:solidFill>
                <a:latin typeface="Century Gothic"/>
              </a:rPr>
              <a:t> and n</a:t>
            </a:r>
            <a:r>
              <a:rPr lang="en-US" sz="2000" baseline="-25000">
                <a:solidFill>
                  <a:srgbClr val="ffffff"/>
                </a:solidFill>
                <a:latin typeface="Century Gothic"/>
              </a:rPr>
              <a:t>j</a:t>
            </a:r>
            <a:r>
              <a:rPr lang="en-US" sz="2000">
                <a:solidFill>
                  <a:srgbClr val="ffffff"/>
                </a:solidFill>
                <a:latin typeface="Century Gothic"/>
              </a:rPr>
              <a:t> be the numbers of objects in C</a:t>
            </a:r>
            <a:r>
              <a:rPr lang="en-US" sz="2000" baseline="-25000">
                <a:solidFill>
                  <a:srgbClr val="ffffff"/>
                </a:solidFill>
                <a:latin typeface="Century Gothic"/>
              </a:rPr>
              <a:t>i</a:t>
            </a:r>
            <a:r>
              <a:rPr lang="en-US" sz="2000">
                <a:solidFill>
                  <a:srgbClr val="ffffff"/>
                </a:solidFill>
                <a:latin typeface="Century Gothic"/>
              </a:rPr>
              <a:t> and C</a:t>
            </a:r>
            <a:r>
              <a:rPr lang="en-US" sz="2000" baseline="-25000">
                <a:solidFill>
                  <a:srgbClr val="ffffff"/>
                </a:solidFill>
                <a:latin typeface="Century Gothic"/>
              </a:rPr>
              <a:t>j</a:t>
            </a:r>
            <a:r>
              <a:rPr lang="en-US" sz="2000">
                <a:solidFill>
                  <a:srgbClr val="ffffff"/>
                </a:solidFill>
                <a:latin typeface="Century Gothic"/>
              </a:rPr>
              <a:t> , respectively. The following are the six classes.</a:t>
            </a:r>
            <a:endParaRPr/>
          </a:p>
          <a:p>
            <a:pPr>
              <a:lnSpc>
                <a:spcPct val="10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min </a:t>
            </a:r>
            <a:r>
              <a:rPr lang="en-US" sz="2000" baseline="-25000">
                <a:solidFill>
                  <a:srgbClr val="ffffff"/>
                </a:solidFill>
                <a:latin typeface="Century Gothic"/>
              </a:rPr>
              <a:t>x∈Ci,y∈Cj </a:t>
            </a:r>
            <a:r>
              <a:rPr lang="en-US" sz="2000">
                <a:solidFill>
                  <a:srgbClr val="ffffff"/>
                </a:solidFill>
                <a:latin typeface="Century Gothic"/>
              </a:rPr>
              <a:t>d(x, y). </a:t>
            </a:r>
            <a:endParaRPr/>
          </a:p>
          <a:p>
            <a:pPr>
              <a:lnSpc>
                <a:spcPct val="10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II)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max </a:t>
            </a:r>
            <a:r>
              <a:rPr lang="en-US" sz="2000" baseline="-25000">
                <a:solidFill>
                  <a:srgbClr val="ffffff"/>
                </a:solidFill>
                <a:latin typeface="Century Gothic"/>
              </a:rPr>
              <a:t>x∈Ci,y∈Cj </a:t>
            </a:r>
            <a:r>
              <a:rPr lang="en-US" sz="2000">
                <a:solidFill>
                  <a:srgbClr val="ffffff"/>
                </a:solidFill>
                <a:latin typeface="Century Gothic"/>
              </a:rPr>
              <a:t>d(x, y).</a:t>
            </a:r>
            <a:endParaRPr/>
          </a:p>
          <a:p>
            <a:pPr>
              <a:lnSpc>
                <a:spcPct val="10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III)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)=(n</a:t>
            </a:r>
            <a:r>
              <a:rPr lang="en-US" sz="2000" baseline="-25000">
                <a:solidFill>
                  <a:srgbClr val="ffffff"/>
                </a:solidFill>
                <a:latin typeface="Century Gothic"/>
              </a:rPr>
              <a:t>i</a:t>
            </a:r>
            <a:r>
              <a:rPr lang="en-US" sz="2000">
                <a:solidFill>
                  <a:srgbClr val="ffffff"/>
                </a:solidFill>
                <a:latin typeface="Century Gothic"/>
              </a:rPr>
              <a:t> · n</a:t>
            </a:r>
            <a:r>
              <a:rPr lang="en-US" sz="2000" baseline="-25000">
                <a:solidFill>
                  <a:srgbClr val="ffffff"/>
                </a:solidFill>
                <a:latin typeface="Century Gothic"/>
              </a:rPr>
              <a:t>j</a:t>
            </a:r>
            <a:r>
              <a:rPr lang="en-US" sz="2000">
                <a:solidFill>
                  <a:srgbClr val="ffffff"/>
                </a:solidFill>
                <a:latin typeface="Century Gothic"/>
              </a:rPr>
              <a:t> )</a:t>
            </a:r>
            <a:r>
              <a:rPr lang="en-US" sz="2000" baseline="30000">
                <a:solidFill>
                  <a:srgbClr val="ffffff"/>
                </a:solidFill>
                <a:latin typeface="Century Gothic"/>
              </a:rPr>
              <a:t>-1</a:t>
            </a:r>
            <a:r>
              <a:rPr lang="en-US" sz="2000">
                <a:solidFill>
                  <a:srgbClr val="ffffff"/>
                </a:solidFill>
                <a:latin typeface="Century Gothic"/>
              </a:rPr>
              <a:t> Σ</a:t>
            </a:r>
            <a:r>
              <a:rPr lang="en-US" sz="2000" baseline="-25000">
                <a:solidFill>
                  <a:srgbClr val="ffffff"/>
                </a:solidFill>
                <a:latin typeface="Century Gothic"/>
              </a:rPr>
              <a:t>x∈Ci,y∈Cj </a:t>
            </a:r>
            <a:r>
              <a:rPr lang="en-US" sz="2000">
                <a:solidFill>
                  <a:srgbClr val="ffffff"/>
                </a:solidFill>
                <a:latin typeface="Century Gothic"/>
              </a:rPr>
              <a:t>d(x, y).</a:t>
            </a:r>
            <a:endParaRPr/>
          </a:p>
          <a:p>
            <a:pPr>
              <a:lnSpc>
                <a:spcPct val="10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IV)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d(c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a:t>
            </a:r>
            <a:endParaRPr/>
          </a:p>
          <a:p>
            <a:pPr>
              <a:lnSpc>
                <a:spcPct val="100000"/>
              </a:lnSpc>
            </a:pPr>
            <a:r>
              <a:rPr lang="en-US" sz="2000">
                <a:solidFill>
                  <a:srgbClr val="ffffff"/>
                </a:solidFill>
                <a:latin typeface="Century Gothic"/>
              </a:rPr>
              <a:t>	</a:t>
            </a:r>
            <a:r>
              <a:rPr lang="en-US" sz="2000">
                <a:solidFill>
                  <a:srgbClr val="ffffff"/>
                </a:solidFill>
                <a:latin typeface="Century Gothic"/>
              </a:rPr>
              <a:t>V)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max{δ(C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δ(C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where δ(C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max </a:t>
            </a:r>
            <a:r>
              <a:rPr lang="en-US" sz="2000" baseline="-25000">
                <a:solidFill>
                  <a:srgbClr val="ffffff"/>
                </a:solidFill>
                <a:latin typeface="Century Gothic"/>
              </a:rPr>
              <a:t>x∈Ci </a:t>
            </a:r>
            <a:r>
              <a:rPr lang="en-US" sz="2000">
                <a:solidFill>
                  <a:srgbClr val="ffffff"/>
                </a:solidFill>
                <a:latin typeface="Century Gothic"/>
              </a:rPr>
              <a:t>	</a:t>
            </a:r>
            <a:r>
              <a:rPr lang="en-US" sz="2000">
                <a:solidFill>
                  <a:srgbClr val="ffffff"/>
                </a:solidFill>
                <a:latin typeface="Century Gothic"/>
              </a:rPr>
              <a:t>{min </a:t>
            </a:r>
            <a:r>
              <a:rPr lang="en-US" sz="2000" baseline="-25000">
                <a:solidFill>
                  <a:srgbClr val="ffffff"/>
                </a:solidFill>
                <a:latin typeface="Century Gothic"/>
              </a:rPr>
              <a:t>y∈Cj </a:t>
            </a:r>
            <a:r>
              <a:rPr lang="en-US" sz="2000">
                <a:solidFill>
                  <a:srgbClr val="ffffff"/>
                </a:solidFill>
                <a:latin typeface="Century Gothic"/>
              </a:rPr>
              <a:t>d(x, y)}</a:t>
            </a:r>
            <a:r>
              <a:rPr lang="en-US" sz="2000" baseline="-25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and δ(Cj , Ci) = max </a:t>
            </a:r>
            <a:r>
              <a:rPr lang="en-US" sz="2000" baseline="-25000">
                <a:solidFill>
                  <a:srgbClr val="ffffff"/>
                </a:solidFill>
                <a:latin typeface="Century Gothic"/>
              </a:rPr>
              <a:t>y∈Cj </a:t>
            </a:r>
            <a:r>
              <a:rPr lang="en-US" sz="2000">
                <a:solidFill>
                  <a:srgbClr val="ffffff"/>
                </a:solidFill>
                <a:latin typeface="Century Gothic"/>
              </a:rPr>
              <a:t>{min </a:t>
            </a:r>
            <a:r>
              <a:rPr lang="en-US" sz="2000" baseline="-25000">
                <a:solidFill>
                  <a:srgbClr val="ffffff"/>
                </a:solidFill>
                <a:latin typeface="Century Gothic"/>
              </a:rPr>
              <a:t>x∈Ci </a:t>
            </a:r>
            <a:r>
              <a:rPr lang="en-US" sz="2000">
                <a:solidFill>
                  <a:srgbClr val="ffffff"/>
                </a:solidFill>
                <a:latin typeface="Century Gothic"/>
              </a:rPr>
              <a:t>d(x, y)}. </a:t>
            </a:r>
            <a:endParaRPr/>
          </a:p>
          <a:p>
            <a:pPr>
              <a:lnSpc>
                <a:spcPct val="100000"/>
              </a:lnSpc>
            </a:pPr>
            <a:r>
              <a:rPr lang="en-US" sz="2000">
                <a:solidFill>
                  <a:srgbClr val="ffffff"/>
                </a:solidFill>
                <a:latin typeface="Century Gothic"/>
              </a:rPr>
              <a:t>	</a:t>
            </a:r>
            <a:r>
              <a:rPr lang="en-US" sz="2000">
                <a:solidFill>
                  <a:srgbClr val="ffffff"/>
                </a:solidFill>
                <a:latin typeface="Century Gothic"/>
              </a:rPr>
              <a:t>VI) Sep(C</a:t>
            </a:r>
            <a:r>
              <a:rPr lang="en-US" sz="2000" baseline="-25000">
                <a:solidFill>
                  <a:srgbClr val="ffffff"/>
                </a:solidFill>
                <a:latin typeface="Century Gothic"/>
              </a:rPr>
              <a:t>i</a:t>
            </a:r>
            <a:r>
              <a:rPr lang="en-US" sz="2000">
                <a:solidFill>
                  <a:srgbClr val="ffffff"/>
                </a:solidFill>
                <a:latin typeface="Century Gothic"/>
              </a:rPr>
              <a:t>, C</a:t>
            </a:r>
            <a:r>
              <a:rPr lang="en-US" sz="2000" baseline="-25000">
                <a:solidFill>
                  <a:srgbClr val="ffffff"/>
                </a:solidFill>
                <a:latin typeface="Century Gothic"/>
              </a:rPr>
              <a:t>j</a:t>
            </a:r>
            <a:r>
              <a:rPr lang="en-US" sz="2000">
                <a:solidFill>
                  <a:srgbClr val="ffffff"/>
                </a:solidFill>
                <a:latin typeface="Century Gothic"/>
              </a:rPr>
              <a:t> ) = Dens(c</a:t>
            </a:r>
            <a:r>
              <a:rPr lang="en-US" sz="2000" baseline="-25000">
                <a:solidFill>
                  <a:srgbClr val="ffffff"/>
                </a:solidFill>
                <a:latin typeface="Century Gothic"/>
              </a:rPr>
              <a:t>ij</a:t>
            </a:r>
            <a:r>
              <a:rPr lang="en-US" sz="2000">
                <a:solidFill>
                  <a:srgbClr val="ffffff"/>
                </a:solidFill>
                <a:latin typeface="Century Gothic"/>
              </a:rPr>
              <a:t> )/ max{Dens(c</a:t>
            </a:r>
            <a:r>
              <a:rPr lang="en-US" sz="2000" baseline="-25000">
                <a:solidFill>
                  <a:srgbClr val="ffffff"/>
                </a:solidFill>
                <a:latin typeface="Century Gothic"/>
              </a:rPr>
              <a:t>i</a:t>
            </a:r>
            <a:r>
              <a:rPr lang="en-US" sz="2000">
                <a:solidFill>
                  <a:srgbClr val="ffffff"/>
                </a:solidFill>
                <a:latin typeface="Century Gothic"/>
              </a:rPr>
              <a:t>), Dens(cj )},</a:t>
            </a:r>
            <a:endParaRPr/>
          </a:p>
          <a:p>
            <a:pPr>
              <a:lnSpc>
                <a:spcPct val="10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where c</a:t>
            </a:r>
            <a:r>
              <a:rPr lang="en-US" sz="2000" baseline="-25000">
                <a:solidFill>
                  <a:srgbClr val="ffffff"/>
                </a:solidFill>
                <a:latin typeface="Century Gothic"/>
              </a:rPr>
              <a:t>ij</a:t>
            </a:r>
            <a:r>
              <a:rPr lang="en-US" sz="2000">
                <a:solidFill>
                  <a:srgbClr val="ffffff"/>
                </a:solidFill>
                <a:latin typeface="Century Gothic"/>
              </a:rPr>
              <a:t> is the midpoint of ci and cj and Dens(c) is the density of c, usually computed by counting the number of objects within a certain distance from c. Looking deeper into these six categories, we  C</a:t>
            </a:r>
            <a:r>
              <a:rPr lang="en-US" sz="2000" baseline="-25000">
                <a:solidFill>
                  <a:srgbClr val="ffffff"/>
                </a:solidFill>
                <a:latin typeface="Century Gothic"/>
              </a:rPr>
              <a:t>i</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TextShape 1"/>
          <p:cNvSpPr txBox="1"/>
          <p:nvPr/>
        </p:nvSpPr>
        <p:spPr>
          <a:xfrm>
            <a:off x="453600" y="320400"/>
            <a:ext cx="9404280" cy="686160"/>
          </a:xfrm>
          <a:prstGeom prst="rect">
            <a:avLst/>
          </a:prstGeom>
        </p:spPr>
        <p:txBody>
          <a:bodyPr/>
          <a:p>
            <a:pPr>
              <a:lnSpc>
                <a:spcPct val="100000"/>
              </a:lnSpc>
            </a:pPr>
            <a:r>
              <a:rPr b="1" lang="en-US" sz="2800">
                <a:solidFill>
                  <a:srgbClr val="ebebeb"/>
                </a:solidFill>
                <a:latin typeface="Century Gothic"/>
              </a:rPr>
              <a:t>Cluster kNN Consistency</a:t>
            </a:r>
            <a:endParaRPr/>
          </a:p>
        </p:txBody>
      </p:sp>
      <p:sp>
        <p:nvSpPr>
          <p:cNvPr id="216" name="TextShape 2"/>
          <p:cNvSpPr txBox="1"/>
          <p:nvPr/>
        </p:nvSpPr>
        <p:spPr>
          <a:xfrm>
            <a:off x="678600" y="1118880"/>
            <a:ext cx="10883520" cy="174420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For any data object in a cluster, its kNNs should also be in the same cluster.</a:t>
            </a:r>
            <a:endParaRPr/>
          </a:p>
          <a:p>
            <a:pPr>
              <a:lnSpc>
                <a:spcPct val="150000"/>
              </a:lnSpc>
              <a:buSzPct val="80000"/>
              <a:buFont typeface="Wingdings 3" charset="2"/>
              <a:buChar char=""/>
            </a:pPr>
            <a:r>
              <a:rPr lang="en-US" sz="2000">
                <a:solidFill>
                  <a:srgbClr val="ffffff"/>
                </a:solidFill>
                <a:latin typeface="Century Gothic"/>
              </a:rPr>
              <a:t>Here we propose a new measurement of the intercluster separation based on the notion of nearest neighbors-”Intercluster Seperation”.</a:t>
            </a:r>
            <a:endParaRPr/>
          </a:p>
          <a:p>
            <a:endParaRPr/>
          </a:p>
          <a:p>
            <a:pPr>
              <a:lnSpc>
                <a:spcPct val="150000"/>
              </a:lnSpc>
            </a:pPr>
            <a:endParaRPr/>
          </a:p>
        </p:txBody>
      </p:sp>
      <p:sp>
        <p:nvSpPr>
          <p:cNvPr id="217" name="CustomShape 3"/>
          <p:cNvSpPr/>
          <p:nvPr/>
        </p:nvSpPr>
        <p:spPr>
          <a:xfrm>
            <a:off x="678600" y="2975400"/>
            <a:ext cx="6728760" cy="486360"/>
          </a:xfrm>
          <a:prstGeom prst="rect">
            <a:avLst/>
          </a:prstGeom>
          <a:noFill/>
          <a:ln>
            <a:noFill/>
          </a:ln>
        </p:spPr>
        <p:txBody>
          <a:bodyPr lIns="90000" rIns="90000" tIns="45000" bIns="45000"/>
          <a:p>
            <a:pPr>
              <a:lnSpc>
                <a:spcPct val="100000"/>
              </a:lnSpc>
            </a:pPr>
            <a:r>
              <a:rPr b="1" lang="en-US" sz="2600">
                <a:solidFill>
                  <a:srgbClr val="ffffff"/>
                </a:solidFill>
                <a:latin typeface="Century Gothic"/>
              </a:rPr>
              <a:t>Intercluster Seperation(Sep)</a:t>
            </a:r>
            <a:endParaRPr/>
          </a:p>
        </p:txBody>
      </p:sp>
      <p:sp>
        <p:nvSpPr>
          <p:cNvPr id="218" name="CustomShape 4"/>
          <p:cNvSpPr/>
          <p:nvPr/>
        </p:nvSpPr>
        <p:spPr>
          <a:xfrm>
            <a:off x="974520" y="3813840"/>
            <a:ext cx="9829440" cy="2030400"/>
          </a:xfrm>
          <a:prstGeom prst="rect">
            <a:avLst/>
          </a:prstGeom>
          <a:noFill/>
          <a:ln>
            <a:noFill/>
          </a:ln>
        </p:spPr>
        <p:txBody>
          <a:bodyPr lIns="90000" rIns="90000" tIns="45000" bIns="45000"/>
          <a:p>
            <a:pPr>
              <a:lnSpc>
                <a:spcPct val="150000"/>
              </a:lnSpc>
            </a:pPr>
            <a:r>
              <a:rPr lang="en-US" sz="2200">
                <a:solidFill>
                  <a:srgbClr val="ffffff"/>
                </a:solidFill>
                <a:latin typeface="Century Gothic"/>
              </a:rPr>
              <a:t>Sep(NC</a:t>
            </a:r>
            <a:r>
              <a:rPr i="1" lang="en-US" sz="2200">
                <a:solidFill>
                  <a:srgbClr val="ffffff"/>
                </a:solidFill>
                <a:latin typeface="Century Gothic"/>
              </a:rPr>
              <a:t>, k</a:t>
            </a:r>
            <a:r>
              <a:rPr lang="en-US" sz="2200">
                <a:solidFill>
                  <a:srgbClr val="ffffff"/>
                </a:solidFill>
                <a:latin typeface="Century Gothic"/>
              </a:rPr>
              <a:t>) = max </a:t>
            </a:r>
            <a:r>
              <a:rPr i="1" lang="en-US" sz="2200" baseline="-25000">
                <a:solidFill>
                  <a:srgbClr val="ffffff"/>
                </a:solidFill>
                <a:latin typeface="Century Gothic"/>
              </a:rPr>
              <a:t>i</a:t>
            </a:r>
            <a:r>
              <a:rPr lang="en-US" sz="2200" baseline="-25000">
                <a:solidFill>
                  <a:srgbClr val="ffffff"/>
                </a:solidFill>
                <a:latin typeface="Century Gothic"/>
              </a:rPr>
              <a:t>=1</a:t>
            </a:r>
            <a:r>
              <a:rPr i="1" lang="en-US" sz="2200" baseline="-25000">
                <a:solidFill>
                  <a:srgbClr val="ffffff"/>
                </a:solidFill>
                <a:latin typeface="Century Gothic"/>
              </a:rPr>
              <a:t>,</a:t>
            </a:r>
            <a:r>
              <a:rPr lang="en-US" sz="2200" baseline="-25000">
                <a:solidFill>
                  <a:srgbClr val="ffffff"/>
                </a:solidFill>
                <a:latin typeface="Century Gothic"/>
              </a:rPr>
              <a:t>2</a:t>
            </a:r>
            <a:r>
              <a:rPr i="1" lang="en-US" sz="2200" baseline="-25000">
                <a:solidFill>
                  <a:srgbClr val="ffffff"/>
                </a:solidFill>
                <a:latin typeface="Century Gothic"/>
              </a:rPr>
              <a:t>,...,</a:t>
            </a:r>
            <a:r>
              <a:rPr lang="en-US" sz="2200" baseline="-25000">
                <a:solidFill>
                  <a:srgbClr val="ffffff"/>
                </a:solidFill>
                <a:latin typeface="Century Gothic"/>
              </a:rPr>
              <a:t>NC</a:t>
            </a:r>
            <a:r>
              <a:rPr lang="en-US" sz="2200">
                <a:solidFill>
                  <a:srgbClr val="ffffff"/>
                </a:solidFill>
                <a:latin typeface="Century Gothic"/>
              </a:rPr>
              <a:t>((1</a:t>
            </a:r>
            <a:r>
              <a:rPr i="1" lang="en-US" sz="2200">
                <a:solidFill>
                  <a:srgbClr val="ffffff"/>
                </a:solidFill>
                <a:latin typeface="Century Gothic"/>
              </a:rPr>
              <a:t>/n</a:t>
            </a:r>
            <a:r>
              <a:rPr i="1" lang="en-US" sz="2200" baseline="-25000">
                <a:solidFill>
                  <a:srgbClr val="ffffff"/>
                </a:solidFill>
                <a:latin typeface="Century Gothic"/>
              </a:rPr>
              <a:t>i</a:t>
            </a:r>
            <a:r>
              <a:rPr lang="en-US" sz="2200">
                <a:solidFill>
                  <a:srgbClr val="ffffff"/>
                </a:solidFill>
                <a:latin typeface="Century Gothic"/>
              </a:rPr>
              <a:t>) Σ </a:t>
            </a:r>
            <a:r>
              <a:rPr i="1" lang="en-US" sz="2200" baseline="-25000">
                <a:solidFill>
                  <a:srgbClr val="ffffff"/>
                </a:solidFill>
                <a:latin typeface="Century Gothic"/>
              </a:rPr>
              <a:t>j</a:t>
            </a:r>
            <a:r>
              <a:rPr lang="en-US" sz="2200" baseline="-25000">
                <a:solidFill>
                  <a:srgbClr val="ffffff"/>
                </a:solidFill>
                <a:latin typeface="Century Gothic"/>
              </a:rPr>
              <a:t>=1</a:t>
            </a:r>
            <a:r>
              <a:rPr i="1" lang="en-US" sz="2200" baseline="-25000">
                <a:solidFill>
                  <a:srgbClr val="ffffff"/>
                </a:solidFill>
                <a:latin typeface="Century Gothic"/>
              </a:rPr>
              <a:t>,</a:t>
            </a:r>
            <a:r>
              <a:rPr lang="en-US" sz="2200" baseline="-25000">
                <a:solidFill>
                  <a:srgbClr val="ffffff"/>
                </a:solidFill>
                <a:latin typeface="Century Gothic"/>
              </a:rPr>
              <a:t>2</a:t>
            </a:r>
            <a:r>
              <a:rPr i="1" lang="en-US" sz="2200" baseline="-25000">
                <a:solidFill>
                  <a:srgbClr val="ffffff"/>
                </a:solidFill>
                <a:latin typeface="Century Gothic"/>
              </a:rPr>
              <a:t>,...,ni </a:t>
            </a:r>
            <a:r>
              <a:rPr lang="en-US" sz="2200">
                <a:solidFill>
                  <a:srgbClr val="ffffff"/>
                </a:solidFill>
                <a:latin typeface="Century Gothic"/>
              </a:rPr>
              <a:t>(</a:t>
            </a:r>
            <a:r>
              <a:rPr i="1" lang="en-US" sz="2200">
                <a:solidFill>
                  <a:srgbClr val="ffffff"/>
                </a:solidFill>
                <a:latin typeface="Century Gothic"/>
              </a:rPr>
              <a:t>q</a:t>
            </a:r>
            <a:r>
              <a:rPr i="1" lang="en-US" sz="2200" baseline="-25000">
                <a:solidFill>
                  <a:srgbClr val="ffffff"/>
                </a:solidFill>
                <a:latin typeface="Century Gothic"/>
              </a:rPr>
              <a:t>j</a:t>
            </a:r>
            <a:r>
              <a:rPr i="1" lang="en-US" sz="2200">
                <a:solidFill>
                  <a:srgbClr val="ffffff"/>
                </a:solidFill>
                <a:latin typeface="Century Gothic"/>
              </a:rPr>
              <a:t>/k</a:t>
            </a:r>
            <a:r>
              <a:rPr lang="en-US" sz="2200">
                <a:solidFill>
                  <a:srgbClr val="ffffff"/>
                </a:solidFill>
                <a:latin typeface="Century Gothic"/>
              </a:rPr>
              <a:t>)).</a:t>
            </a:r>
            <a:endParaRPr/>
          </a:p>
          <a:p>
            <a:pPr>
              <a:lnSpc>
                <a:spcPct val="150000"/>
              </a:lnSpc>
            </a:pPr>
            <a:r>
              <a:rPr lang="en-US" sz="2000">
                <a:solidFill>
                  <a:srgbClr val="ffffff"/>
                </a:solidFill>
                <a:latin typeface="Century Gothic"/>
              </a:rPr>
              <a:t>NC is the cluster number, </a:t>
            </a:r>
            <a:r>
              <a:rPr i="1" lang="en-US" sz="2000">
                <a:solidFill>
                  <a:srgbClr val="ffffff"/>
                </a:solidFill>
                <a:latin typeface="Century Gothic"/>
              </a:rPr>
              <a:t>k </a:t>
            </a:r>
            <a:r>
              <a:rPr lang="en-US" sz="2000">
                <a:solidFill>
                  <a:srgbClr val="ffffff"/>
                </a:solidFill>
                <a:latin typeface="Century Gothic"/>
              </a:rPr>
              <a:t>is the number of nearest neighbors, </a:t>
            </a:r>
            <a:r>
              <a:rPr i="1" lang="en-US" sz="2000">
                <a:solidFill>
                  <a:srgbClr val="ffffff"/>
                </a:solidFill>
                <a:latin typeface="Century Gothic"/>
              </a:rPr>
              <a:t>n</a:t>
            </a:r>
            <a:r>
              <a:rPr i="1" lang="en-US" sz="2000" baseline="-25000">
                <a:solidFill>
                  <a:srgbClr val="ffffff"/>
                </a:solidFill>
                <a:latin typeface="Century Gothic"/>
              </a:rPr>
              <a:t>i</a:t>
            </a:r>
            <a:r>
              <a:rPr i="1" lang="en-US" sz="2000">
                <a:solidFill>
                  <a:srgbClr val="ffffff"/>
                </a:solidFill>
                <a:latin typeface="Century Gothic"/>
              </a:rPr>
              <a:t> </a:t>
            </a:r>
            <a:r>
              <a:rPr lang="en-US" sz="2000">
                <a:solidFill>
                  <a:srgbClr val="ffffff"/>
                </a:solidFill>
                <a:latin typeface="Century Gothic"/>
              </a:rPr>
              <a:t>is the number of objects in the </a:t>
            </a:r>
            <a:r>
              <a:rPr i="1" lang="en-US" sz="2000">
                <a:solidFill>
                  <a:srgbClr val="ffffff"/>
                </a:solidFill>
                <a:latin typeface="Century Gothic"/>
              </a:rPr>
              <a:t>i</a:t>
            </a:r>
            <a:r>
              <a:rPr lang="en-US" sz="2000" baseline="30000">
                <a:solidFill>
                  <a:srgbClr val="ffffff"/>
                </a:solidFill>
                <a:latin typeface="Century Gothic"/>
              </a:rPr>
              <a:t>th</a:t>
            </a:r>
            <a:r>
              <a:rPr lang="en-US" sz="2000">
                <a:solidFill>
                  <a:srgbClr val="ffffff"/>
                </a:solidFill>
                <a:latin typeface="Century Gothic"/>
              </a:rPr>
              <a:t> cluster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a:t>
            </a:r>
            <a:r>
              <a:rPr i="1" lang="en-US" sz="2000">
                <a:solidFill>
                  <a:srgbClr val="ffffff"/>
                </a:solidFill>
                <a:latin typeface="Century Gothic"/>
              </a:rPr>
              <a:t>O</a:t>
            </a:r>
            <a:r>
              <a:rPr i="1" lang="en-US" sz="2000" baseline="-25000">
                <a:solidFill>
                  <a:srgbClr val="ffffff"/>
                </a:solidFill>
                <a:latin typeface="Century Gothic"/>
              </a:rPr>
              <a:t>j</a:t>
            </a:r>
            <a:r>
              <a:rPr i="1" lang="en-US" sz="2000">
                <a:solidFill>
                  <a:srgbClr val="ffffff"/>
                </a:solidFill>
                <a:latin typeface="Century Gothic"/>
              </a:rPr>
              <a:t> </a:t>
            </a:r>
            <a:r>
              <a:rPr lang="en-US" sz="2000">
                <a:solidFill>
                  <a:srgbClr val="ffffff"/>
                </a:solidFill>
                <a:latin typeface="Century Gothic"/>
              </a:rPr>
              <a:t>is the </a:t>
            </a:r>
            <a:r>
              <a:rPr i="1" lang="en-US" sz="2000">
                <a:solidFill>
                  <a:srgbClr val="ffffff"/>
                </a:solidFill>
                <a:latin typeface="Century Gothic"/>
              </a:rPr>
              <a:t>j</a:t>
            </a:r>
            <a:r>
              <a:rPr lang="en-US" sz="2000" baseline="30000">
                <a:solidFill>
                  <a:srgbClr val="ffffff"/>
                </a:solidFill>
                <a:latin typeface="Century Gothic"/>
              </a:rPr>
              <a:t>th</a:t>
            </a:r>
            <a:r>
              <a:rPr lang="en-US" sz="2000">
                <a:solidFill>
                  <a:srgbClr val="ffffff"/>
                </a:solidFill>
                <a:latin typeface="Century Gothic"/>
              </a:rPr>
              <a:t> object in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and </a:t>
            </a:r>
            <a:r>
              <a:rPr i="1" lang="en-US" sz="2000">
                <a:solidFill>
                  <a:srgbClr val="ffffff"/>
                </a:solidFill>
                <a:latin typeface="Century Gothic"/>
              </a:rPr>
              <a:t>q</a:t>
            </a:r>
            <a:r>
              <a:rPr i="1" lang="en-US" sz="2000" baseline="-25000">
                <a:solidFill>
                  <a:srgbClr val="ffffff"/>
                </a:solidFill>
                <a:latin typeface="Century Gothic"/>
              </a:rPr>
              <a:t>j</a:t>
            </a:r>
            <a:r>
              <a:rPr i="1" lang="en-US" sz="2000">
                <a:solidFill>
                  <a:srgbClr val="ffffff"/>
                </a:solidFill>
                <a:latin typeface="Century Gothic"/>
              </a:rPr>
              <a:t> </a:t>
            </a:r>
            <a:r>
              <a:rPr lang="en-US" sz="2000">
                <a:solidFill>
                  <a:srgbClr val="ffffff"/>
                </a:solidFill>
                <a:latin typeface="Century Gothic"/>
              </a:rPr>
              <a:t>is the number of nearest neighbors of </a:t>
            </a:r>
            <a:r>
              <a:rPr i="1" lang="en-US" sz="2000">
                <a:solidFill>
                  <a:srgbClr val="ffffff"/>
                </a:solidFill>
                <a:latin typeface="Century Gothic"/>
              </a:rPr>
              <a:t>O</a:t>
            </a:r>
            <a:r>
              <a:rPr i="1" lang="en-US" sz="2000" baseline="-25000">
                <a:solidFill>
                  <a:srgbClr val="ffffff"/>
                </a:solidFill>
                <a:latin typeface="Century Gothic"/>
              </a:rPr>
              <a:t>j</a:t>
            </a:r>
            <a:r>
              <a:rPr i="1" lang="en-US" sz="2000">
                <a:solidFill>
                  <a:srgbClr val="ffffff"/>
                </a:solidFill>
                <a:latin typeface="Century Gothic"/>
              </a:rPr>
              <a:t> </a:t>
            </a:r>
            <a:r>
              <a:rPr lang="en-US" sz="2000">
                <a:solidFill>
                  <a:srgbClr val="ffffff"/>
                </a:solidFill>
                <a:latin typeface="Century Gothic"/>
              </a:rPr>
              <a:t>which are not in cluster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TextShape 1"/>
          <p:cNvSpPr txBox="1"/>
          <p:nvPr/>
        </p:nvSpPr>
        <p:spPr>
          <a:xfrm>
            <a:off x="372960" y="481320"/>
            <a:ext cx="10888200" cy="5766840"/>
          </a:xfrm>
          <a:prstGeom prst="rect">
            <a:avLst/>
          </a:prstGeom>
        </p:spPr>
        <p:txBody>
          <a:bodyPr/>
          <a:p>
            <a:pPr>
              <a:lnSpc>
                <a:spcPct val="150000"/>
              </a:lnSpc>
            </a:pPr>
            <a:r>
              <a:rPr lang="en-US" sz="2600">
                <a:solidFill>
                  <a:srgbClr val="ffffff"/>
                </a:solidFill>
                <a:latin typeface="Century Gothic"/>
              </a:rPr>
              <a:t>We define the intercluster separation mainly in four steps.</a:t>
            </a:r>
            <a:endParaRPr/>
          </a:p>
          <a:p>
            <a:pPr>
              <a:lnSpc>
                <a:spcPct val="150000"/>
              </a:lnSpc>
            </a:pPr>
            <a:r>
              <a:rPr lang="en-US" sz="2600">
                <a:solidFill>
                  <a:srgbClr val="ffffff"/>
                </a:solidFill>
                <a:latin typeface="Century Gothic"/>
              </a:rPr>
              <a:t>	</a:t>
            </a:r>
            <a:r>
              <a:rPr lang="en-US" sz="2600">
                <a:solidFill>
                  <a:srgbClr val="ffffff"/>
                </a:solidFill>
                <a:latin typeface="Century Gothic"/>
              </a:rPr>
              <a:t>	</a:t>
            </a:r>
            <a:r>
              <a:rPr lang="en-US" sz="2600">
                <a:solidFill>
                  <a:srgbClr val="ffffff"/>
                </a:solidFill>
                <a:latin typeface="Century Gothic"/>
              </a:rPr>
              <a:t>	</a:t>
            </a:r>
            <a:r>
              <a:rPr lang="en-US" sz="2200">
                <a:solidFill>
                  <a:srgbClr val="ffffff"/>
                </a:solidFill>
                <a:latin typeface="Century Gothic"/>
              </a:rPr>
              <a:t>First, for each object in each cluster, find out whether at least one of its </a:t>
            </a:r>
            <a:r>
              <a:rPr i="1" lang="en-US" sz="2200">
                <a:solidFill>
                  <a:srgbClr val="ffffff"/>
                </a:solidFill>
                <a:latin typeface="Century Gothic"/>
              </a:rPr>
              <a:t>kNNs </a:t>
            </a:r>
            <a:r>
              <a:rPr lang="en-US" sz="2200">
                <a:solidFill>
                  <a:srgbClr val="ffffff"/>
                </a:solidFill>
                <a:latin typeface="Century Gothic"/>
              </a:rPr>
              <a:t>is in other clusters.</a:t>
            </a:r>
            <a:endParaRPr/>
          </a:p>
          <a:p>
            <a:pPr>
              <a:lnSpc>
                <a:spcPct val="150000"/>
              </a:lnSpc>
            </a:pPr>
            <a:r>
              <a:rPr lang="en-US" sz="2200">
                <a:solidFill>
                  <a:srgbClr val="ffffff"/>
                </a:solidFill>
                <a:latin typeface="Century Gothic"/>
              </a:rPr>
              <a:t>	</a:t>
            </a:r>
            <a:r>
              <a:rPr lang="en-US" sz="22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200">
                <a:solidFill>
                  <a:srgbClr val="ffffff"/>
                </a:solidFill>
                <a:latin typeface="Century Gothic"/>
              </a:rPr>
              <a:t>Second, for objects with positive answers, assign a weight to each of them (</a:t>
            </a:r>
            <a:r>
              <a:rPr i="1" lang="en-US" sz="2200">
                <a:solidFill>
                  <a:srgbClr val="ffffff"/>
                </a:solidFill>
                <a:latin typeface="Century Gothic"/>
              </a:rPr>
              <a:t>q</a:t>
            </a:r>
            <a:r>
              <a:rPr i="1" lang="en-US" sz="2200" baseline="-25000">
                <a:solidFill>
                  <a:srgbClr val="ffffff"/>
                </a:solidFill>
                <a:latin typeface="Century Gothic"/>
              </a:rPr>
              <a:t>j</a:t>
            </a:r>
            <a:r>
              <a:rPr i="1" lang="en-US" sz="2200">
                <a:solidFill>
                  <a:srgbClr val="ffffff"/>
                </a:solidFill>
                <a:latin typeface="Century Gothic"/>
              </a:rPr>
              <a:t>/k</a:t>
            </a:r>
            <a:r>
              <a:rPr lang="en-US" sz="2200">
                <a:solidFill>
                  <a:srgbClr val="ffffff"/>
                </a:solidFill>
                <a:latin typeface="Century Gothic"/>
              </a:rPr>
              <a:t>).</a:t>
            </a:r>
            <a:r>
              <a:rPr lang="en-US" sz="2400">
                <a:solidFill>
                  <a:srgbClr val="ffffff"/>
                </a:solidFill>
                <a:latin typeface="Century Gothic"/>
              </a:rPr>
              <a:t> </a:t>
            </a:r>
            <a:r>
              <a:rPr lang="en-US" sz="2200">
                <a:solidFill>
                  <a:srgbClr val="ffffff"/>
                </a:solidFill>
                <a:latin typeface="Century Gothic"/>
              </a:rPr>
              <a:t>These are the objects that best represent for the entire clusters; for objects with negative answers, the weight is zero.</a:t>
            </a:r>
            <a:endParaRPr/>
          </a:p>
          <a:p>
            <a:pPr>
              <a:lnSpc>
                <a:spcPct val="150000"/>
              </a:lnSpc>
            </a:pPr>
            <a:r>
              <a:rPr lang="en-US" sz="2200">
                <a:solidFill>
                  <a:srgbClr val="ffffff"/>
                </a:solidFill>
                <a:latin typeface="Century Gothic"/>
              </a:rPr>
              <a:t>	</a:t>
            </a:r>
            <a:r>
              <a:rPr lang="en-US" sz="2200">
                <a:solidFill>
                  <a:srgbClr val="ffffff"/>
                </a:solidFill>
                <a:latin typeface="Century Gothic"/>
              </a:rPr>
              <a:t>	</a:t>
            </a:r>
            <a:r>
              <a:rPr lang="en-US" sz="2200">
                <a:solidFill>
                  <a:srgbClr val="ffffff"/>
                </a:solidFill>
                <a:latin typeface="Century Gothic"/>
              </a:rPr>
              <a:t>	</a:t>
            </a:r>
            <a:r>
              <a:rPr lang="en-US" sz="2400">
                <a:solidFill>
                  <a:srgbClr val="ffffff"/>
                </a:solidFill>
                <a:latin typeface="Century Gothic"/>
              </a:rPr>
              <a:t> </a:t>
            </a:r>
            <a:r>
              <a:rPr lang="en-US" sz="2200">
                <a:solidFill>
                  <a:srgbClr val="ffffff"/>
                </a:solidFill>
                <a:latin typeface="Century Gothic"/>
              </a:rPr>
              <a:t>Third, calculate the average weight of objects in the same cluster.</a:t>
            </a:r>
            <a:endParaRPr/>
          </a:p>
          <a:p>
            <a:pPr>
              <a:lnSpc>
                <a:spcPct val="150000"/>
              </a:lnSpc>
            </a:pPr>
            <a:r>
              <a:rPr lang="en-US" sz="2200">
                <a:solidFill>
                  <a:srgbClr val="ffffff"/>
                </a:solidFill>
                <a:latin typeface="Century Gothic"/>
              </a:rPr>
              <a:t>	</a:t>
            </a:r>
            <a:r>
              <a:rPr lang="en-US" sz="2200">
                <a:solidFill>
                  <a:srgbClr val="ffffff"/>
                </a:solidFill>
                <a:latin typeface="Century Gothic"/>
              </a:rPr>
              <a:t>	</a:t>
            </a:r>
            <a:r>
              <a:rPr lang="en-US" sz="2200">
                <a:solidFill>
                  <a:srgbClr val="ffffff"/>
                </a:solidFill>
                <a:latin typeface="Century Gothic"/>
              </a:rPr>
              <a:t>	</a:t>
            </a:r>
            <a:r>
              <a:rPr lang="en-US" sz="2400">
                <a:solidFill>
                  <a:srgbClr val="ffffff"/>
                </a:solidFill>
                <a:latin typeface="Century Gothic"/>
              </a:rPr>
              <a:t> </a:t>
            </a:r>
            <a:r>
              <a:rPr lang="en-US" sz="2200">
                <a:solidFill>
                  <a:srgbClr val="ffffff"/>
                </a:solidFill>
                <a:latin typeface="Century Gothic"/>
              </a:rPr>
              <a:t>Finally, take the maximum average weight among all clusters as the intercluster separation.</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0" name="Picture 3" descr=""/>
          <p:cNvPicPr/>
          <p:nvPr/>
        </p:nvPicPr>
        <p:blipFill>
          <a:blip r:embed="rId1"/>
          <a:stretch>
            <a:fillRect/>
          </a:stretch>
        </p:blipFill>
        <p:spPr>
          <a:xfrm>
            <a:off x="577440" y="397800"/>
            <a:ext cx="4511520" cy="4248720"/>
          </a:xfrm>
          <a:prstGeom prst="rect">
            <a:avLst/>
          </a:prstGeom>
          <a:ln>
            <a:noFill/>
          </a:ln>
        </p:spPr>
      </p:pic>
      <p:sp>
        <p:nvSpPr>
          <p:cNvPr id="221" name="CustomShape 1"/>
          <p:cNvSpPr/>
          <p:nvPr/>
        </p:nvSpPr>
        <p:spPr>
          <a:xfrm>
            <a:off x="5991840" y="1167120"/>
            <a:ext cx="5558400" cy="2406600"/>
          </a:xfrm>
          <a:prstGeom prst="rect">
            <a:avLst/>
          </a:prstGeom>
          <a:noFill/>
          <a:ln>
            <a:noFill/>
          </a:ln>
        </p:spPr>
        <p:txBody>
          <a:bodyPr lIns="90000" rIns="90000" tIns="45000" bIns="45000"/>
          <a:p>
            <a:pPr>
              <a:lnSpc>
                <a:spcPct val="100000"/>
              </a:lnSpc>
            </a:pPr>
            <a:r>
              <a:rPr lang="en-US" sz="3800">
                <a:solidFill>
                  <a:srgbClr val="000000"/>
                </a:solidFill>
                <a:latin typeface="Calibri"/>
              </a:rPr>
              <a:t>Example of intercluster Seperation calculation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2" name="Picture 3" descr=""/>
          <p:cNvPicPr/>
          <p:nvPr/>
        </p:nvPicPr>
        <p:blipFill>
          <a:blip r:embed="rId1"/>
          <a:stretch>
            <a:fillRect/>
          </a:stretch>
        </p:blipFill>
        <p:spPr>
          <a:xfrm>
            <a:off x="433080" y="529560"/>
            <a:ext cx="10069920" cy="4704120"/>
          </a:xfrm>
          <a:prstGeom prst="rect">
            <a:avLst/>
          </a:prstGeom>
          <a:ln>
            <a:noFill/>
          </a:ln>
        </p:spPr>
      </p:pic>
      <p:sp>
        <p:nvSpPr>
          <p:cNvPr id="223" name="CustomShape 1"/>
          <p:cNvSpPr/>
          <p:nvPr/>
        </p:nvSpPr>
        <p:spPr>
          <a:xfrm>
            <a:off x="902520" y="5402160"/>
            <a:ext cx="11289240" cy="1095120"/>
          </a:xfrm>
          <a:prstGeom prst="rect">
            <a:avLst/>
          </a:prstGeom>
          <a:noFill/>
          <a:ln>
            <a:noFill/>
          </a:ln>
        </p:spPr>
        <p:txBody>
          <a:bodyPr lIns="90000" rIns="90000" tIns="45000" bIns="45000"/>
          <a:p>
            <a:pPr>
              <a:lnSpc>
                <a:spcPct val="100000"/>
              </a:lnSpc>
            </a:pPr>
            <a:r>
              <a:rPr lang="en-US" sz="2200">
                <a:solidFill>
                  <a:srgbClr val="000000"/>
                </a:solidFill>
                <a:latin typeface="Calibri"/>
              </a:rPr>
              <a:t>Illustration of the dynamic effect of cluster representatives. (a) Before movement. </a:t>
            </a:r>
            <a:endParaRPr/>
          </a:p>
          <a:p>
            <a:pPr>
              <a:lnSpc>
                <a:spcPct val="100000"/>
              </a:lnSpc>
            </a:pPr>
            <a:r>
              <a:rPr lang="en-US" sz="2200">
                <a:solidFill>
                  <a:srgbClr val="000000"/>
                </a:solidFill>
                <a:latin typeface="Calibri"/>
              </a:rPr>
              <a:t>(b) After movement</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TextShape 1"/>
          <p:cNvSpPr txBox="1"/>
          <p:nvPr/>
        </p:nvSpPr>
        <p:spPr>
          <a:xfrm>
            <a:off x="273240" y="272160"/>
            <a:ext cx="9404280" cy="702000"/>
          </a:xfrm>
          <a:prstGeom prst="rect">
            <a:avLst/>
          </a:prstGeom>
        </p:spPr>
        <p:txBody>
          <a:bodyPr/>
          <a:p>
            <a:pPr>
              <a:lnSpc>
                <a:spcPct val="100000"/>
              </a:lnSpc>
            </a:pPr>
            <a:r>
              <a:rPr lang="en-US" sz="4200">
                <a:solidFill>
                  <a:srgbClr val="ebebeb"/>
                </a:solidFill>
                <a:latin typeface="Century Gothic"/>
              </a:rPr>
              <a:t>Intracluster Compactness</a:t>
            </a:r>
            <a:endParaRPr/>
          </a:p>
        </p:txBody>
      </p:sp>
      <p:sp>
        <p:nvSpPr>
          <p:cNvPr id="225" name="TextShape 2"/>
          <p:cNvSpPr txBox="1"/>
          <p:nvPr/>
        </p:nvSpPr>
        <p:spPr>
          <a:xfrm>
            <a:off x="457200" y="1215360"/>
            <a:ext cx="11333520" cy="5032800"/>
          </a:xfrm>
          <a:prstGeom prst="rect">
            <a:avLst/>
          </a:prstGeom>
        </p:spPr>
        <p:txBody>
          <a:bodyPr/>
          <a:p>
            <a:pPr>
              <a:lnSpc>
                <a:spcPct val="150000"/>
              </a:lnSpc>
            </a:pPr>
            <a:r>
              <a:rPr lang="en-US" sz="2400">
                <a:solidFill>
                  <a:srgbClr val="ffffff"/>
                </a:solidFill>
                <a:latin typeface="Century Gothic"/>
              </a:rPr>
              <a:t>Existing validation measures of intracluster compactness can be categorized into the following five classes.</a:t>
            </a:r>
            <a:endParaRPr/>
          </a:p>
          <a:p>
            <a:pPr>
              <a:lnSpc>
                <a:spcPct val="150000"/>
              </a:lnSpc>
              <a:buSzPct val="80000"/>
              <a:buFont typeface="Wingdings 3" charset="2"/>
              <a:buChar char=""/>
            </a:pPr>
            <a:r>
              <a:rPr lang="en-US" sz="2000">
                <a:solidFill>
                  <a:srgbClr val="ffffff"/>
                </a:solidFill>
                <a:latin typeface="Century Gothic"/>
              </a:rPr>
              <a:t>Let </a:t>
            </a:r>
            <a:r>
              <a:rPr i="1" lang="en-US" sz="2000">
                <a:solidFill>
                  <a:srgbClr val="ffffff"/>
                </a:solidFill>
                <a:latin typeface="Century Gothic"/>
              </a:rPr>
              <a:t>C</a:t>
            </a:r>
            <a:r>
              <a:rPr i="1" lang="en-US" sz="2000" baseline="-25000">
                <a:solidFill>
                  <a:srgbClr val="ffffff"/>
                </a:solidFill>
                <a:latin typeface="Century Gothic"/>
              </a:rPr>
              <a:t>i</a:t>
            </a:r>
            <a:r>
              <a:rPr i="1" lang="en-US" sz="2000">
                <a:solidFill>
                  <a:srgbClr val="ffffff"/>
                </a:solidFill>
                <a:latin typeface="Century Gothic"/>
              </a:rPr>
              <a:t> </a:t>
            </a:r>
            <a:r>
              <a:rPr lang="en-US" sz="2000">
                <a:solidFill>
                  <a:srgbClr val="ffffff"/>
                </a:solidFill>
                <a:latin typeface="Century Gothic"/>
              </a:rPr>
              <a:t>be one cluster in a data set, </a:t>
            </a:r>
            <a:r>
              <a:rPr i="1" lang="en-US" sz="2000">
                <a:solidFill>
                  <a:srgbClr val="ffffff"/>
                </a:solidFill>
                <a:latin typeface="Century Gothic"/>
              </a:rPr>
              <a:t>x </a:t>
            </a:r>
            <a:r>
              <a:rPr lang="en-US" sz="2000">
                <a:solidFill>
                  <a:srgbClr val="ffffff"/>
                </a:solidFill>
                <a:latin typeface="Century Gothic"/>
              </a:rPr>
              <a:t>and </a:t>
            </a:r>
            <a:r>
              <a:rPr i="1" lang="en-US" sz="2000">
                <a:solidFill>
                  <a:srgbClr val="ffffff"/>
                </a:solidFill>
                <a:latin typeface="Century Gothic"/>
              </a:rPr>
              <a:t>y </a:t>
            </a:r>
            <a:r>
              <a:rPr lang="en-US" sz="2000">
                <a:solidFill>
                  <a:srgbClr val="ffffff"/>
                </a:solidFill>
                <a:latin typeface="Century Gothic"/>
              </a:rPr>
              <a:t>be the two different objects in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a:t>
            </a:r>
            <a:r>
              <a:rPr i="1" lang="en-US" sz="2000">
                <a:solidFill>
                  <a:srgbClr val="ffffff"/>
                </a:solidFill>
                <a:latin typeface="Century Gothic"/>
              </a:rPr>
              <a:t>c</a:t>
            </a:r>
            <a:r>
              <a:rPr i="1" lang="en-US" sz="2000" baseline="-25000">
                <a:solidFill>
                  <a:srgbClr val="ffffff"/>
                </a:solidFill>
                <a:latin typeface="Century Gothic"/>
              </a:rPr>
              <a:t>i</a:t>
            </a:r>
            <a:r>
              <a:rPr i="1" lang="en-US" sz="2000">
                <a:solidFill>
                  <a:srgbClr val="ffffff"/>
                </a:solidFill>
                <a:latin typeface="Century Gothic"/>
              </a:rPr>
              <a:t> </a:t>
            </a:r>
            <a:r>
              <a:rPr lang="en-US" sz="2000">
                <a:solidFill>
                  <a:srgbClr val="ffffff"/>
                </a:solidFill>
                <a:latin typeface="Century Gothic"/>
              </a:rPr>
              <a:t>is the cluster center of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and </a:t>
            </a:r>
            <a:r>
              <a:rPr i="1" lang="en-US" sz="2000">
                <a:solidFill>
                  <a:srgbClr val="ffffff"/>
                </a:solidFill>
                <a:latin typeface="Century Gothic"/>
              </a:rPr>
              <a:t>n</a:t>
            </a:r>
            <a:r>
              <a:rPr i="1" lang="en-US" sz="2000" baseline="-25000">
                <a:solidFill>
                  <a:srgbClr val="ffffff"/>
                </a:solidFill>
                <a:latin typeface="Century Gothic"/>
              </a:rPr>
              <a:t>i</a:t>
            </a:r>
            <a:r>
              <a:rPr i="1" lang="en-US" sz="2000">
                <a:solidFill>
                  <a:srgbClr val="ffffff"/>
                </a:solidFill>
                <a:latin typeface="Century Gothic"/>
              </a:rPr>
              <a:t> </a:t>
            </a:r>
            <a:r>
              <a:rPr lang="en-US" sz="2000">
                <a:solidFill>
                  <a:srgbClr val="ffffff"/>
                </a:solidFill>
                <a:latin typeface="Century Gothic"/>
              </a:rPr>
              <a:t>is the number of objects in </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The following are the five classes.</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 Com(</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 (1</a:t>
            </a:r>
            <a:r>
              <a:rPr i="1" lang="en-US" sz="2000">
                <a:solidFill>
                  <a:srgbClr val="ffffff"/>
                </a:solidFill>
                <a:latin typeface="Century Gothic"/>
              </a:rPr>
              <a:t>/n</a:t>
            </a:r>
            <a:r>
              <a:rPr i="1" lang="en-US" sz="2000" baseline="-25000">
                <a:solidFill>
                  <a:srgbClr val="ffffff"/>
                </a:solidFill>
                <a:latin typeface="Century Gothic"/>
              </a:rPr>
              <a:t>i</a:t>
            </a:r>
            <a:r>
              <a:rPr lang="en-US" sz="2000">
                <a:solidFill>
                  <a:srgbClr val="ffffff"/>
                </a:solidFill>
                <a:latin typeface="Century Gothic"/>
              </a:rPr>
              <a:t>)Σ</a:t>
            </a:r>
            <a:r>
              <a:rPr i="1" lang="en-US" sz="2000" baseline="-25000">
                <a:solidFill>
                  <a:srgbClr val="ffffff"/>
                </a:solidFill>
                <a:latin typeface="Century Gothic"/>
              </a:rPr>
              <a:t>x∈Ci </a:t>
            </a:r>
            <a:r>
              <a:rPr i="1" lang="en-US" sz="2000">
                <a:solidFill>
                  <a:srgbClr val="ffffff"/>
                </a:solidFill>
                <a:latin typeface="Century Gothic"/>
              </a:rPr>
              <a:t>d</a:t>
            </a:r>
            <a:r>
              <a:rPr lang="en-US" sz="2000">
                <a:solidFill>
                  <a:srgbClr val="ffffff"/>
                </a:solidFill>
                <a:latin typeface="Century Gothic"/>
              </a:rPr>
              <a:t>2(</a:t>
            </a:r>
            <a:r>
              <a:rPr i="1" lang="en-US" sz="2000">
                <a:solidFill>
                  <a:srgbClr val="ffffff"/>
                </a:solidFill>
                <a:latin typeface="Century Gothic"/>
              </a:rPr>
              <a:t>x, c</a:t>
            </a:r>
            <a:r>
              <a:rPr i="1" lang="en-US" sz="2000" baseline="-25000">
                <a:solidFill>
                  <a:srgbClr val="ffffff"/>
                </a:solidFill>
                <a:latin typeface="Century Gothic"/>
              </a:rPr>
              <a:t>i</a:t>
            </a:r>
            <a:r>
              <a:rPr lang="en-US" sz="2000">
                <a:solidFill>
                  <a:srgbClr val="ffffff"/>
                </a:solidFill>
                <a:latin typeface="Century Gothic"/>
              </a:rPr>
              <a:t>).</a:t>
            </a:r>
            <a:endParaRPr/>
          </a:p>
          <a:p>
            <a:pPr>
              <a:lnSpc>
                <a:spcPct val="150000"/>
              </a:lnSpc>
            </a:pPr>
            <a:r>
              <a:rPr lang="en-US" sz="2000">
                <a:solidFill>
                  <a:srgbClr val="ffffff"/>
                </a:solidFill>
                <a:latin typeface="Century Gothic"/>
              </a:rPr>
              <a:t>	</a:t>
            </a:r>
            <a:r>
              <a:rPr lang="en-US" sz="2000">
                <a:solidFill>
                  <a:srgbClr val="ffffff"/>
                </a:solidFill>
                <a:latin typeface="Century Gothic"/>
              </a:rPr>
              <a:t>II) Com(</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 max </a:t>
            </a:r>
            <a:r>
              <a:rPr i="1" lang="en-US" sz="2000" baseline="-25000">
                <a:solidFill>
                  <a:srgbClr val="ffffff"/>
                </a:solidFill>
                <a:latin typeface="Century Gothic"/>
              </a:rPr>
              <a:t>x,y∈Ci </a:t>
            </a:r>
            <a:r>
              <a:rPr i="1" lang="en-US" sz="2000">
                <a:solidFill>
                  <a:srgbClr val="ffffff"/>
                </a:solidFill>
                <a:latin typeface="Century Gothic"/>
              </a:rPr>
              <a:t>d</a:t>
            </a:r>
            <a:r>
              <a:rPr lang="en-US" sz="2000">
                <a:solidFill>
                  <a:srgbClr val="ffffff"/>
                </a:solidFill>
                <a:latin typeface="Century Gothic"/>
              </a:rPr>
              <a:t>(</a:t>
            </a:r>
            <a:r>
              <a:rPr i="1" lang="en-US" sz="2000">
                <a:solidFill>
                  <a:srgbClr val="ffffff"/>
                </a:solidFill>
                <a:latin typeface="Century Gothic"/>
              </a:rPr>
              <a:t>x, y</a:t>
            </a:r>
            <a:r>
              <a:rPr lang="en-US" sz="2000">
                <a:solidFill>
                  <a:srgbClr val="ffffff"/>
                </a:solidFill>
                <a:latin typeface="Century Gothic"/>
              </a:rPr>
              <a:t>).</a:t>
            </a:r>
            <a:endParaRPr/>
          </a:p>
          <a:p>
            <a:pPr>
              <a:lnSpc>
                <a:spcPct val="150000"/>
              </a:lnSpc>
            </a:pPr>
            <a:r>
              <a:rPr lang="en-US" sz="2000">
                <a:solidFill>
                  <a:srgbClr val="ffffff"/>
                </a:solidFill>
                <a:latin typeface="Century Gothic"/>
              </a:rPr>
              <a:t>	</a:t>
            </a:r>
            <a:r>
              <a:rPr lang="en-US" sz="2000">
                <a:solidFill>
                  <a:srgbClr val="ffffff"/>
                </a:solidFill>
                <a:latin typeface="Century Gothic"/>
              </a:rPr>
              <a:t>III) Com(</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 (2</a:t>
            </a:r>
            <a:r>
              <a:rPr i="1" lang="en-US" sz="2000">
                <a:solidFill>
                  <a:srgbClr val="ffffff"/>
                </a:solidFill>
                <a:latin typeface="Century Gothic"/>
              </a:rPr>
              <a:t>/n</a:t>
            </a:r>
            <a:r>
              <a:rPr i="1" lang="en-US" sz="2000" baseline="-25000">
                <a:solidFill>
                  <a:srgbClr val="ffffff"/>
                </a:solidFill>
                <a:latin typeface="Century Gothic"/>
              </a:rPr>
              <a:t>i </a:t>
            </a:r>
            <a:r>
              <a:rPr i="1" lang="en-US" sz="2000">
                <a:solidFill>
                  <a:srgbClr val="ffffff"/>
                </a:solidFill>
                <a:latin typeface="Century Gothic"/>
              </a:rPr>
              <a:t>· </a:t>
            </a:r>
            <a:r>
              <a:rPr lang="en-US" sz="2000">
                <a:solidFill>
                  <a:srgbClr val="ffffff"/>
                </a:solidFill>
                <a:latin typeface="Century Gothic"/>
              </a:rPr>
              <a:t>(</a:t>
            </a:r>
            <a:r>
              <a:rPr i="1" lang="en-US" sz="2000">
                <a:solidFill>
                  <a:srgbClr val="ffffff"/>
                </a:solidFill>
                <a:latin typeface="Century Gothic"/>
              </a:rPr>
              <a:t>n</a:t>
            </a:r>
            <a:r>
              <a:rPr i="1" lang="en-US" sz="2000" baseline="-25000">
                <a:solidFill>
                  <a:srgbClr val="ffffff"/>
                </a:solidFill>
                <a:latin typeface="Century Gothic"/>
              </a:rPr>
              <a:t>i</a:t>
            </a:r>
            <a:r>
              <a:rPr i="1" lang="en-US" sz="2000">
                <a:solidFill>
                  <a:srgbClr val="ffffff"/>
                </a:solidFill>
                <a:latin typeface="Century Gothic"/>
              </a:rPr>
              <a:t> − </a:t>
            </a:r>
            <a:r>
              <a:rPr lang="en-US" sz="2000">
                <a:solidFill>
                  <a:srgbClr val="ffffff"/>
                </a:solidFill>
                <a:latin typeface="Century Gothic"/>
              </a:rPr>
              <a:t>1))Σ </a:t>
            </a:r>
            <a:r>
              <a:rPr i="1" lang="en-US" sz="2000" baseline="-25000">
                <a:solidFill>
                  <a:srgbClr val="ffffff"/>
                </a:solidFill>
                <a:latin typeface="Century Gothic"/>
              </a:rPr>
              <a:t>x,y∈Ci </a:t>
            </a:r>
            <a:r>
              <a:rPr i="1" lang="en-US" sz="2000">
                <a:solidFill>
                  <a:srgbClr val="ffffff"/>
                </a:solidFill>
                <a:latin typeface="Century Gothic"/>
              </a:rPr>
              <a:t>d</a:t>
            </a:r>
            <a:r>
              <a:rPr lang="en-US" sz="2000">
                <a:solidFill>
                  <a:srgbClr val="ffffff"/>
                </a:solidFill>
                <a:latin typeface="Century Gothic"/>
              </a:rPr>
              <a:t>(</a:t>
            </a:r>
            <a:r>
              <a:rPr i="1" lang="en-US" sz="2000">
                <a:solidFill>
                  <a:srgbClr val="ffffff"/>
                </a:solidFill>
                <a:latin typeface="Century Gothic"/>
              </a:rPr>
              <a:t>x, y</a:t>
            </a:r>
            <a:r>
              <a:rPr lang="en-US" sz="2000">
                <a:solidFill>
                  <a:srgbClr val="ffffff"/>
                </a:solidFill>
                <a:latin typeface="Century Gothic"/>
              </a:rPr>
              <a:t>).</a:t>
            </a:r>
            <a:endParaRPr/>
          </a:p>
          <a:p>
            <a:pPr>
              <a:lnSpc>
                <a:spcPct val="150000"/>
              </a:lnSpc>
            </a:pPr>
            <a:r>
              <a:rPr lang="en-US" sz="2000">
                <a:solidFill>
                  <a:srgbClr val="ffffff"/>
                </a:solidFill>
                <a:latin typeface="Century Gothic"/>
              </a:rPr>
              <a:t>	</a:t>
            </a:r>
            <a:r>
              <a:rPr lang="en-US" sz="2000">
                <a:solidFill>
                  <a:srgbClr val="ffffff"/>
                </a:solidFill>
                <a:latin typeface="Century Gothic"/>
              </a:rPr>
              <a:t>IV) Com(</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 (1</a:t>
            </a:r>
            <a:r>
              <a:rPr i="1" lang="en-US" sz="2000">
                <a:solidFill>
                  <a:srgbClr val="ffffff"/>
                </a:solidFill>
                <a:latin typeface="Century Gothic"/>
              </a:rPr>
              <a:t>/n</a:t>
            </a:r>
            <a:r>
              <a:rPr i="1" lang="en-US" sz="2000" baseline="-25000">
                <a:solidFill>
                  <a:srgbClr val="ffffff"/>
                </a:solidFill>
                <a:latin typeface="Century Gothic"/>
              </a:rPr>
              <a:t>i</a:t>
            </a:r>
            <a:r>
              <a:rPr lang="en-US" sz="2000">
                <a:solidFill>
                  <a:srgbClr val="ffffff"/>
                </a:solidFill>
                <a:latin typeface="Century Gothic"/>
              </a:rPr>
              <a:t>)Σ </a:t>
            </a:r>
            <a:r>
              <a:rPr i="1" lang="en-US" sz="2000" baseline="-25000">
                <a:solidFill>
                  <a:srgbClr val="ffffff"/>
                </a:solidFill>
                <a:latin typeface="Century Gothic"/>
              </a:rPr>
              <a:t>x∈Ci </a:t>
            </a:r>
            <a:r>
              <a:rPr i="1" lang="en-US" sz="2000">
                <a:solidFill>
                  <a:srgbClr val="ffffff"/>
                </a:solidFill>
                <a:latin typeface="Century Gothic"/>
              </a:rPr>
              <a:t>d</a:t>
            </a:r>
            <a:r>
              <a:rPr lang="en-US" sz="2000">
                <a:solidFill>
                  <a:srgbClr val="ffffff"/>
                </a:solidFill>
                <a:latin typeface="Century Gothic"/>
              </a:rPr>
              <a:t>(</a:t>
            </a:r>
            <a:r>
              <a:rPr i="1" lang="en-US" sz="2000">
                <a:solidFill>
                  <a:srgbClr val="ffffff"/>
                </a:solidFill>
                <a:latin typeface="Century Gothic"/>
              </a:rPr>
              <a:t>x, c</a:t>
            </a:r>
            <a:r>
              <a:rPr i="1" lang="en-US" sz="2000" baseline="-25000">
                <a:solidFill>
                  <a:srgbClr val="ffffff"/>
                </a:solidFill>
                <a:latin typeface="Century Gothic"/>
              </a:rPr>
              <a:t>i</a:t>
            </a:r>
            <a:r>
              <a:rPr lang="en-US" sz="2000">
                <a:solidFill>
                  <a:srgbClr val="ffffff"/>
                </a:solidFill>
                <a:latin typeface="Century Gothic"/>
              </a:rPr>
              <a:t>).</a:t>
            </a:r>
            <a:endParaRPr/>
          </a:p>
          <a:p>
            <a:pPr>
              <a:lnSpc>
                <a:spcPct val="150000"/>
              </a:lnSpc>
            </a:pPr>
            <a:r>
              <a:rPr lang="en-US" sz="2000">
                <a:solidFill>
                  <a:srgbClr val="ffffff"/>
                </a:solidFill>
                <a:latin typeface="Century Gothic"/>
              </a:rPr>
              <a:t>	</a:t>
            </a:r>
            <a:r>
              <a:rPr lang="en-US" sz="2000">
                <a:solidFill>
                  <a:srgbClr val="ffffff"/>
                </a:solidFill>
                <a:latin typeface="Century Gothic"/>
              </a:rPr>
              <a:t>V) Com(</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 = </a:t>
            </a:r>
            <a:r>
              <a:rPr i="1" lang="en-US" sz="2000">
                <a:solidFill>
                  <a:srgbClr val="ffffff"/>
                </a:solidFill>
                <a:latin typeface="Century Gothic"/>
              </a:rPr>
              <a:t>σ</a:t>
            </a:r>
            <a:r>
              <a:rPr lang="en-US" sz="2000">
                <a:solidFill>
                  <a:srgbClr val="ffffff"/>
                </a:solidFill>
                <a:latin typeface="Century Gothic"/>
              </a:rPr>
              <a:t>(</a:t>
            </a:r>
            <a:r>
              <a:rPr i="1" lang="en-US" sz="2000">
                <a:solidFill>
                  <a:srgbClr val="ffffff"/>
                </a:solidFill>
                <a:latin typeface="Century Gothic"/>
              </a:rPr>
              <a:t>C</a:t>
            </a:r>
            <a:r>
              <a:rPr i="1" lang="en-US" sz="2000" baseline="-25000">
                <a:solidFill>
                  <a:srgbClr val="ffffff"/>
                </a:solidFill>
                <a:latin typeface="Century Gothic"/>
              </a:rPr>
              <a:t>i</a:t>
            </a:r>
            <a:r>
              <a:rPr lang="en-US" sz="2000">
                <a:solidFill>
                  <a:srgbClr val="ffffff"/>
                </a:solidFill>
                <a:latin typeface="Century Gothic"/>
              </a:rPr>
              <a:t>).</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TextShape 1"/>
          <p:cNvSpPr txBox="1"/>
          <p:nvPr/>
        </p:nvSpPr>
        <p:spPr>
          <a:xfrm>
            <a:off x="252360" y="300240"/>
            <a:ext cx="9404280" cy="727920"/>
          </a:xfrm>
          <a:prstGeom prst="rect">
            <a:avLst/>
          </a:prstGeom>
        </p:spPr>
        <p:txBody>
          <a:bodyPr/>
          <a:p>
            <a:pPr>
              <a:lnSpc>
                <a:spcPct val="100000"/>
              </a:lnSpc>
            </a:pPr>
            <a:r>
              <a:rPr lang="en-US" sz="4200">
                <a:solidFill>
                  <a:srgbClr val="ebebeb"/>
                </a:solidFill>
                <a:latin typeface="Century Gothic"/>
              </a:rPr>
              <a:t>Intracluster compactness(Com)</a:t>
            </a:r>
            <a:endParaRPr/>
          </a:p>
        </p:txBody>
      </p:sp>
      <p:sp>
        <p:nvSpPr>
          <p:cNvPr id="227" name="TextShape 2"/>
          <p:cNvSpPr txBox="1"/>
          <p:nvPr/>
        </p:nvSpPr>
        <p:spPr>
          <a:xfrm>
            <a:off x="660240" y="1320840"/>
            <a:ext cx="9389160" cy="4927320"/>
          </a:xfrm>
          <a:prstGeom prst="rect">
            <a:avLst/>
          </a:prstGeom>
        </p:spPr>
        <p:txBody>
          <a:bodyPr/>
          <a:p>
            <a:pPr>
              <a:lnSpc>
                <a:spcPct val="150000"/>
              </a:lnSpc>
              <a:buSzPct val="80000"/>
              <a:buFont typeface="Wingdings 3" charset="2"/>
              <a:buChar char=""/>
            </a:pPr>
            <a:r>
              <a:rPr lang="en-US" sz="2400">
                <a:solidFill>
                  <a:srgbClr val="ffffff"/>
                </a:solidFill>
                <a:latin typeface="Century Gothic"/>
              </a:rPr>
              <a:t>Com(NC) = Σ </a:t>
            </a:r>
            <a:r>
              <a:rPr i="1" lang="en-US" sz="2400">
                <a:solidFill>
                  <a:srgbClr val="ffffff"/>
                </a:solidFill>
                <a:latin typeface="Century Gothic"/>
              </a:rPr>
              <a:t>i</a:t>
            </a:r>
            <a:r>
              <a:rPr lang="en-US" sz="2400">
                <a:solidFill>
                  <a:srgbClr val="ffffff"/>
                </a:solidFill>
                <a:latin typeface="Century Gothic"/>
              </a:rPr>
              <a:t>[(2</a:t>
            </a:r>
            <a:r>
              <a:rPr i="1" lang="en-US" sz="2400">
                <a:solidFill>
                  <a:srgbClr val="ffffff"/>
                </a:solidFill>
                <a:latin typeface="Century Gothic"/>
              </a:rPr>
              <a:t>/ n</a:t>
            </a:r>
            <a:r>
              <a:rPr i="1" lang="en-US" sz="2400" baseline="-25000">
                <a:solidFill>
                  <a:srgbClr val="ffffff"/>
                </a:solidFill>
                <a:latin typeface="Century Gothic"/>
              </a:rPr>
              <a:t>i </a:t>
            </a:r>
            <a:r>
              <a:rPr i="1" lang="en-US" sz="2400">
                <a:solidFill>
                  <a:srgbClr val="ffffff"/>
                </a:solidFill>
                <a:latin typeface="Century Gothic"/>
              </a:rPr>
              <a:t>· </a:t>
            </a:r>
            <a:r>
              <a:rPr lang="en-US" sz="2400">
                <a:solidFill>
                  <a:srgbClr val="ffffff"/>
                </a:solidFill>
                <a:latin typeface="Century Gothic"/>
              </a:rPr>
              <a:t>(</a:t>
            </a:r>
            <a:r>
              <a:rPr i="1" lang="en-US" sz="2400">
                <a:solidFill>
                  <a:srgbClr val="ffffff"/>
                </a:solidFill>
                <a:latin typeface="Century Gothic"/>
              </a:rPr>
              <a:t>n</a:t>
            </a:r>
            <a:r>
              <a:rPr i="1" lang="en-US" sz="2400" baseline="-25000">
                <a:solidFill>
                  <a:srgbClr val="ffffff"/>
                </a:solidFill>
                <a:latin typeface="Century Gothic"/>
              </a:rPr>
              <a:t>i</a:t>
            </a:r>
            <a:r>
              <a:rPr i="1" lang="en-US" sz="2400">
                <a:solidFill>
                  <a:srgbClr val="ffffff"/>
                </a:solidFill>
                <a:latin typeface="Century Gothic"/>
              </a:rPr>
              <a:t> − </a:t>
            </a:r>
            <a:r>
              <a:rPr lang="en-US" sz="2400">
                <a:solidFill>
                  <a:srgbClr val="ffffff"/>
                </a:solidFill>
                <a:latin typeface="Century Gothic"/>
              </a:rPr>
              <a:t>1))Σ </a:t>
            </a:r>
            <a:r>
              <a:rPr i="1" lang="en-US" sz="2400" baseline="-25000">
                <a:solidFill>
                  <a:srgbClr val="ffffff"/>
                </a:solidFill>
                <a:latin typeface="Century Gothic"/>
              </a:rPr>
              <a:t>x,y∈Ci </a:t>
            </a:r>
            <a:r>
              <a:rPr i="1" lang="en-US" sz="2400">
                <a:solidFill>
                  <a:srgbClr val="ffffff"/>
                </a:solidFill>
                <a:latin typeface="Century Gothic"/>
              </a:rPr>
              <a:t>d</a:t>
            </a:r>
            <a:r>
              <a:rPr lang="en-US" sz="2400">
                <a:solidFill>
                  <a:srgbClr val="ffffff"/>
                </a:solidFill>
                <a:latin typeface="Century Gothic"/>
              </a:rPr>
              <a:t>(</a:t>
            </a:r>
            <a:r>
              <a:rPr i="1" lang="en-US" sz="2400">
                <a:solidFill>
                  <a:srgbClr val="ffffff"/>
                </a:solidFill>
                <a:latin typeface="Century Gothic"/>
              </a:rPr>
              <a:t>x, y</a:t>
            </a:r>
            <a:r>
              <a:rPr lang="en-US" sz="2400">
                <a:solidFill>
                  <a:srgbClr val="ffffff"/>
                </a:solidFill>
                <a:latin typeface="Century Gothic"/>
              </a:rPr>
              <a:t>)].</a:t>
            </a:r>
            <a:endParaRPr/>
          </a:p>
          <a:p>
            <a:pPr>
              <a:lnSpc>
                <a:spcPct val="150000"/>
              </a:lnSpc>
            </a:pPr>
            <a:r>
              <a:rPr lang="en-US" sz="2400">
                <a:solidFill>
                  <a:srgbClr val="ffffff"/>
                </a:solidFill>
                <a:latin typeface="Century Gothic"/>
              </a:rPr>
              <a:t>where NC is the cluster number, </a:t>
            </a:r>
            <a:r>
              <a:rPr i="1" lang="en-US" sz="2400">
                <a:solidFill>
                  <a:srgbClr val="ffffff"/>
                </a:solidFill>
                <a:latin typeface="Century Gothic"/>
              </a:rPr>
              <a:t>n</a:t>
            </a:r>
            <a:r>
              <a:rPr i="1" lang="en-US" sz="2400" baseline="-25000">
                <a:solidFill>
                  <a:srgbClr val="ffffff"/>
                </a:solidFill>
                <a:latin typeface="Century Gothic"/>
              </a:rPr>
              <a:t>i</a:t>
            </a:r>
            <a:r>
              <a:rPr i="1" lang="en-US" sz="2400">
                <a:solidFill>
                  <a:srgbClr val="ffffff"/>
                </a:solidFill>
                <a:latin typeface="Century Gothic"/>
              </a:rPr>
              <a:t> </a:t>
            </a:r>
            <a:r>
              <a:rPr lang="en-US" sz="2400">
                <a:solidFill>
                  <a:srgbClr val="ffffff"/>
                </a:solidFill>
                <a:latin typeface="Century Gothic"/>
              </a:rPr>
              <a:t>is the number of objects in the </a:t>
            </a:r>
            <a:r>
              <a:rPr i="1" lang="en-US" sz="2400">
                <a:solidFill>
                  <a:srgbClr val="ffffff"/>
                </a:solidFill>
                <a:latin typeface="Century Gothic"/>
              </a:rPr>
              <a:t>i</a:t>
            </a:r>
            <a:r>
              <a:rPr lang="en-US" sz="2400" baseline="30000">
                <a:solidFill>
                  <a:srgbClr val="ffffff"/>
                </a:solidFill>
                <a:latin typeface="Century Gothic"/>
              </a:rPr>
              <a:t>th</a:t>
            </a:r>
            <a:r>
              <a:rPr lang="en-US" sz="2400">
                <a:solidFill>
                  <a:srgbClr val="ffffff"/>
                </a:solidFill>
                <a:latin typeface="Century Gothic"/>
              </a:rPr>
              <a:t> cluster </a:t>
            </a:r>
            <a:r>
              <a:rPr i="1" lang="en-US" sz="2400">
                <a:solidFill>
                  <a:srgbClr val="ffffff"/>
                </a:solidFill>
                <a:latin typeface="Century Gothic"/>
              </a:rPr>
              <a:t>C</a:t>
            </a:r>
            <a:r>
              <a:rPr i="1" lang="en-US" sz="2400" baseline="-25000">
                <a:solidFill>
                  <a:srgbClr val="ffffff"/>
                </a:solidFill>
                <a:latin typeface="Century Gothic"/>
              </a:rPr>
              <a:t>i</a:t>
            </a:r>
            <a:r>
              <a:rPr lang="en-US" sz="2400">
                <a:solidFill>
                  <a:srgbClr val="ffffff"/>
                </a:solidFill>
                <a:latin typeface="Century Gothic"/>
              </a:rPr>
              <a:t>, and </a:t>
            </a:r>
            <a:r>
              <a:rPr i="1" lang="en-US" sz="2400">
                <a:solidFill>
                  <a:srgbClr val="ffffff"/>
                </a:solidFill>
                <a:latin typeface="Century Gothic"/>
              </a:rPr>
              <a:t>x </a:t>
            </a:r>
            <a:r>
              <a:rPr lang="en-US" sz="2400">
                <a:solidFill>
                  <a:srgbClr val="ffffff"/>
                </a:solidFill>
                <a:latin typeface="Century Gothic"/>
              </a:rPr>
              <a:t>and </a:t>
            </a:r>
            <a:r>
              <a:rPr i="1" lang="en-US" sz="2400">
                <a:solidFill>
                  <a:srgbClr val="ffffff"/>
                </a:solidFill>
                <a:latin typeface="Century Gothic"/>
              </a:rPr>
              <a:t>y </a:t>
            </a:r>
            <a:r>
              <a:rPr lang="en-US" sz="2400">
                <a:solidFill>
                  <a:srgbClr val="ffffff"/>
                </a:solidFill>
                <a:latin typeface="Century Gothic"/>
              </a:rPr>
              <a:t>are two different objects in </a:t>
            </a:r>
            <a:r>
              <a:rPr i="1" lang="en-US" sz="2400">
                <a:solidFill>
                  <a:srgbClr val="ffffff"/>
                </a:solidFill>
                <a:latin typeface="Century Gothic"/>
              </a:rPr>
              <a:t>C</a:t>
            </a:r>
            <a:r>
              <a:rPr i="1" lang="en-US" sz="2400" baseline="-25000">
                <a:solidFill>
                  <a:srgbClr val="ffffff"/>
                </a:solidFill>
                <a:latin typeface="Century Gothic"/>
              </a:rPr>
              <a:t>i</a:t>
            </a:r>
            <a:r>
              <a:rPr lang="en-US" sz="2400">
                <a:solidFill>
                  <a:srgbClr val="ffffff"/>
                </a:solidFill>
                <a:latin typeface="Century Gothic"/>
              </a:rPr>
              <a:t>.</a:t>
            </a:r>
            <a:endParaRPr/>
          </a:p>
          <a:p>
            <a:pPr>
              <a:lnSpc>
                <a:spcPct val="150000"/>
              </a:lnSpc>
              <a:buSzPct val="80000"/>
              <a:buFont typeface="Wingdings 3" charset="2"/>
              <a:buChar char=""/>
            </a:pPr>
            <a:r>
              <a:rPr lang="en-US" sz="2400">
                <a:solidFill>
                  <a:srgbClr val="ffffff"/>
                </a:solidFill>
                <a:latin typeface="Century Gothic"/>
              </a:rPr>
              <a:t>This measure is mainly based on the average pairwise distance between objects in the same cluster.</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TextShape 1"/>
          <p:cNvSpPr txBox="1"/>
          <p:nvPr/>
        </p:nvSpPr>
        <p:spPr>
          <a:xfrm>
            <a:off x="379440" y="312840"/>
            <a:ext cx="9404280" cy="740880"/>
          </a:xfrm>
          <a:prstGeom prst="rect">
            <a:avLst/>
          </a:prstGeom>
        </p:spPr>
        <p:txBody>
          <a:bodyPr/>
          <a:p>
            <a:pPr>
              <a:lnSpc>
                <a:spcPct val="100000"/>
              </a:lnSpc>
            </a:pPr>
            <a:r>
              <a:rPr lang="en-US" sz="4200">
                <a:solidFill>
                  <a:srgbClr val="ebebeb"/>
                </a:solidFill>
                <a:latin typeface="Century Gothic"/>
              </a:rPr>
              <a:t>CVNN Index:</a:t>
            </a:r>
            <a:endParaRPr/>
          </a:p>
        </p:txBody>
      </p:sp>
      <p:sp>
        <p:nvSpPr>
          <p:cNvPr id="229" name="TextShape 2"/>
          <p:cNvSpPr txBox="1"/>
          <p:nvPr/>
        </p:nvSpPr>
        <p:spPr>
          <a:xfrm>
            <a:off x="838080" y="1320840"/>
            <a:ext cx="9905760" cy="4927320"/>
          </a:xfrm>
          <a:prstGeom prst="rect">
            <a:avLst/>
          </a:prstGeom>
        </p:spPr>
        <p:txBody>
          <a:bodyPr/>
          <a:p>
            <a:pPr>
              <a:lnSpc>
                <a:spcPct val="150000"/>
              </a:lnSpc>
              <a:buSzPct val="80000"/>
              <a:buFont typeface="Wingdings 3" charset="2"/>
              <a:buChar char=""/>
            </a:pPr>
            <a:r>
              <a:rPr lang="en-US" sz="2400">
                <a:solidFill>
                  <a:srgbClr val="ffffff"/>
                </a:solidFill>
                <a:latin typeface="Century Gothic"/>
              </a:rPr>
              <a:t>Based on the intercluster separation and intracluster compactness, we have the definition of our internal CVNN.</a:t>
            </a:r>
            <a:endParaRPr/>
          </a:p>
          <a:p>
            <a:pPr>
              <a:lnSpc>
                <a:spcPct val="150000"/>
              </a:lnSpc>
            </a:pPr>
            <a:r>
              <a:rPr lang="en-US" sz="2400">
                <a:solidFill>
                  <a:srgbClr val="ffffff"/>
                </a:solidFill>
                <a:latin typeface="Century Gothic"/>
              </a:rPr>
              <a:t>	</a:t>
            </a:r>
            <a:r>
              <a:rPr lang="en-US" sz="2200">
                <a:solidFill>
                  <a:srgbClr val="ffffff"/>
                </a:solidFill>
                <a:latin typeface="Century Gothic"/>
              </a:rPr>
              <a:t>CVNN Index: CVNN(NC</a:t>
            </a:r>
            <a:r>
              <a:rPr i="1" lang="en-US" sz="2200">
                <a:solidFill>
                  <a:srgbClr val="ffffff"/>
                </a:solidFill>
                <a:latin typeface="Century Gothic"/>
              </a:rPr>
              <a:t>, k</a:t>
            </a:r>
            <a:r>
              <a:rPr lang="en-US" sz="2200">
                <a:solidFill>
                  <a:srgbClr val="ffffff"/>
                </a:solidFill>
                <a:latin typeface="Century Gothic"/>
              </a:rPr>
              <a:t>) = Sep</a:t>
            </a:r>
            <a:r>
              <a:rPr lang="en-US" sz="2200" baseline="-25000">
                <a:solidFill>
                  <a:srgbClr val="ffffff"/>
                </a:solidFill>
                <a:latin typeface="Century Gothic"/>
              </a:rPr>
              <a:t>norm</a:t>
            </a:r>
            <a:r>
              <a:rPr lang="en-US" sz="2200">
                <a:solidFill>
                  <a:srgbClr val="ffffff"/>
                </a:solidFill>
                <a:latin typeface="Century Gothic"/>
              </a:rPr>
              <a:t>(NC</a:t>
            </a:r>
            <a:r>
              <a:rPr i="1" lang="en-US" sz="2200">
                <a:solidFill>
                  <a:srgbClr val="ffffff"/>
                </a:solidFill>
                <a:latin typeface="Century Gothic"/>
              </a:rPr>
              <a:t>, k</a:t>
            </a:r>
            <a:r>
              <a:rPr lang="en-US" sz="2200">
                <a:solidFill>
                  <a:srgbClr val="ffffff"/>
                </a:solidFill>
                <a:latin typeface="Century Gothic"/>
              </a:rPr>
              <a:t>) + Com</a:t>
            </a:r>
            <a:r>
              <a:rPr lang="en-US" sz="2200" baseline="-25000">
                <a:solidFill>
                  <a:srgbClr val="ffffff"/>
                </a:solidFill>
                <a:latin typeface="Century Gothic"/>
              </a:rPr>
              <a:t>norm</a:t>
            </a:r>
            <a:r>
              <a:rPr lang="en-US" sz="2200">
                <a:solidFill>
                  <a:srgbClr val="ffffff"/>
                </a:solidFill>
                <a:latin typeface="Century Gothic"/>
              </a:rPr>
              <a:t>(NC),</a:t>
            </a:r>
            <a:endParaRPr/>
          </a:p>
          <a:p>
            <a:pPr>
              <a:lnSpc>
                <a:spcPct val="150000"/>
              </a:lnSpc>
            </a:pPr>
            <a:r>
              <a:rPr lang="en-US" sz="2200">
                <a:solidFill>
                  <a:srgbClr val="ffffff"/>
                </a:solidFill>
                <a:latin typeface="Century Gothic"/>
              </a:rPr>
              <a:t>	</a:t>
            </a:r>
            <a:r>
              <a:rPr lang="en-US" sz="2200">
                <a:solidFill>
                  <a:srgbClr val="ffffff"/>
                </a:solidFill>
                <a:latin typeface="Century Gothic"/>
              </a:rPr>
              <a:t> </a:t>
            </a:r>
            <a:r>
              <a:rPr lang="en-US" sz="2200">
                <a:solidFill>
                  <a:srgbClr val="ffffff"/>
                </a:solidFill>
                <a:latin typeface="Century Gothic"/>
              </a:rPr>
              <a:t>where Sep</a:t>
            </a:r>
            <a:r>
              <a:rPr lang="en-US" sz="2200" baseline="-25000">
                <a:solidFill>
                  <a:srgbClr val="ffffff"/>
                </a:solidFill>
                <a:latin typeface="Century Gothic"/>
              </a:rPr>
              <a:t>norm</a:t>
            </a:r>
            <a:r>
              <a:rPr lang="en-US" sz="2200">
                <a:solidFill>
                  <a:srgbClr val="ffffff"/>
                </a:solidFill>
                <a:latin typeface="Century Gothic"/>
              </a:rPr>
              <a:t>(NC</a:t>
            </a:r>
            <a:r>
              <a:rPr i="1" lang="en-US" sz="2200">
                <a:solidFill>
                  <a:srgbClr val="ffffff"/>
                </a:solidFill>
                <a:latin typeface="Century Gothic"/>
              </a:rPr>
              <a:t>, k</a:t>
            </a:r>
            <a:r>
              <a:rPr lang="en-US" sz="2200">
                <a:solidFill>
                  <a:srgbClr val="ffffff"/>
                </a:solidFill>
                <a:latin typeface="Century Gothic"/>
              </a:rPr>
              <a:t>) = Sep(NC</a:t>
            </a:r>
            <a:r>
              <a:rPr i="1" lang="en-US" sz="2200">
                <a:solidFill>
                  <a:srgbClr val="ffffff"/>
                </a:solidFill>
                <a:latin typeface="Century Gothic"/>
              </a:rPr>
              <a:t>, k</a:t>
            </a:r>
            <a:r>
              <a:rPr lang="en-US" sz="2200">
                <a:solidFill>
                  <a:srgbClr val="ffffff"/>
                </a:solidFill>
                <a:latin typeface="Century Gothic"/>
              </a:rPr>
              <a:t>)</a:t>
            </a:r>
            <a:r>
              <a:rPr i="1" lang="en-US" sz="2200">
                <a:solidFill>
                  <a:srgbClr val="ffffff"/>
                </a:solidFill>
                <a:latin typeface="Century Gothic"/>
              </a:rPr>
              <a:t>/</a:t>
            </a:r>
            <a:r>
              <a:rPr lang="en-US" sz="2200">
                <a:solidFill>
                  <a:srgbClr val="ffffff"/>
                </a:solidFill>
                <a:latin typeface="Century Gothic"/>
              </a:rPr>
              <a:t>(max</a:t>
            </a:r>
            <a:r>
              <a:rPr lang="en-US" sz="2200" baseline="-25000">
                <a:solidFill>
                  <a:srgbClr val="ffffff"/>
                </a:solidFill>
                <a:latin typeface="Century Gothic"/>
              </a:rPr>
              <a:t>NCmin</a:t>
            </a:r>
            <a:r>
              <a:rPr i="1" lang="en-US" sz="2200" baseline="-25000">
                <a:solidFill>
                  <a:srgbClr val="ffffff"/>
                </a:solidFill>
                <a:latin typeface="Century Gothic"/>
              </a:rPr>
              <a:t>≤</a:t>
            </a:r>
            <a:r>
              <a:rPr lang="en-US" sz="2200" baseline="-25000">
                <a:solidFill>
                  <a:srgbClr val="ffffff"/>
                </a:solidFill>
                <a:latin typeface="Century Gothic"/>
              </a:rPr>
              <a:t>NC</a:t>
            </a:r>
            <a:r>
              <a:rPr i="1" lang="en-US" sz="2200" baseline="-25000">
                <a:solidFill>
                  <a:srgbClr val="ffffff"/>
                </a:solidFill>
                <a:latin typeface="Century Gothic"/>
              </a:rPr>
              <a:t>≤</a:t>
            </a:r>
            <a:r>
              <a:rPr lang="en-US" sz="2200" baseline="-25000">
                <a:solidFill>
                  <a:srgbClr val="ffffff"/>
                </a:solidFill>
                <a:latin typeface="Century Gothic"/>
              </a:rPr>
              <a:t>NCmax</a:t>
            </a:r>
            <a:r>
              <a:rPr lang="en-US" sz="2200">
                <a:solidFill>
                  <a:srgbClr val="ffffff"/>
                </a:solidFill>
                <a:latin typeface="Century Gothic"/>
              </a:rPr>
              <a:t> Sep(NC</a:t>
            </a:r>
            <a:r>
              <a:rPr i="1" lang="en-US" sz="2200">
                <a:solidFill>
                  <a:srgbClr val="ffffff"/>
                </a:solidFill>
                <a:latin typeface="Century Gothic"/>
              </a:rPr>
              <a:t>, k</a:t>
            </a:r>
            <a:r>
              <a:rPr lang="en-US" sz="2200">
                <a:solidFill>
                  <a:srgbClr val="ffffff"/>
                </a:solidFill>
                <a:latin typeface="Century Gothic"/>
              </a:rPr>
              <a:t>)) </a:t>
            </a:r>
            <a:r>
              <a:rPr lang="en-US" sz="2200">
                <a:solidFill>
                  <a:srgbClr val="ffffff"/>
                </a:solidFill>
                <a:latin typeface="Century Gothic"/>
              </a:rPr>
              <a:t>	</a:t>
            </a:r>
            <a:r>
              <a:rPr lang="en-US" sz="2200">
                <a:solidFill>
                  <a:srgbClr val="ffffff"/>
                </a:solidFill>
                <a:latin typeface="Century Gothic"/>
              </a:rPr>
              <a:t>and Com</a:t>
            </a:r>
            <a:r>
              <a:rPr lang="en-US" sz="2200" baseline="-25000">
                <a:solidFill>
                  <a:srgbClr val="ffffff"/>
                </a:solidFill>
                <a:latin typeface="Century Gothic"/>
              </a:rPr>
              <a:t>norm</a:t>
            </a:r>
            <a:r>
              <a:rPr lang="en-US" sz="2200">
                <a:solidFill>
                  <a:srgbClr val="ffffff"/>
                </a:solidFill>
                <a:latin typeface="Century Gothic"/>
              </a:rPr>
              <a:t>(NC) =Com(NC)</a:t>
            </a:r>
            <a:r>
              <a:rPr i="1" lang="en-US" sz="2200">
                <a:solidFill>
                  <a:srgbClr val="ffffff"/>
                </a:solidFill>
                <a:latin typeface="Century Gothic"/>
              </a:rPr>
              <a:t>/</a:t>
            </a:r>
            <a:r>
              <a:rPr lang="en-US" sz="2200">
                <a:solidFill>
                  <a:srgbClr val="ffffff"/>
                </a:solidFill>
                <a:latin typeface="Century Gothic"/>
              </a:rPr>
              <a:t>(max </a:t>
            </a:r>
            <a:r>
              <a:rPr lang="en-US" sz="2200" baseline="-25000">
                <a:solidFill>
                  <a:srgbClr val="ffffff"/>
                </a:solidFill>
                <a:latin typeface="Century Gothic"/>
              </a:rPr>
              <a:t>NCmin</a:t>
            </a:r>
            <a:r>
              <a:rPr i="1" lang="en-US" sz="2200" baseline="-25000">
                <a:solidFill>
                  <a:srgbClr val="ffffff"/>
                </a:solidFill>
                <a:latin typeface="Century Gothic"/>
              </a:rPr>
              <a:t>≤</a:t>
            </a:r>
            <a:r>
              <a:rPr lang="en-US" sz="2200" baseline="-25000">
                <a:solidFill>
                  <a:srgbClr val="ffffff"/>
                </a:solidFill>
                <a:latin typeface="Century Gothic"/>
              </a:rPr>
              <a:t>NC</a:t>
            </a:r>
            <a:r>
              <a:rPr i="1" lang="en-US" sz="2200" baseline="-25000">
                <a:solidFill>
                  <a:srgbClr val="ffffff"/>
                </a:solidFill>
                <a:latin typeface="Century Gothic"/>
              </a:rPr>
              <a:t>≤</a:t>
            </a:r>
            <a:r>
              <a:rPr lang="en-US" sz="2200" baseline="-25000">
                <a:solidFill>
                  <a:srgbClr val="ffffff"/>
                </a:solidFill>
                <a:latin typeface="Century Gothic"/>
              </a:rPr>
              <a:t>NCmax </a:t>
            </a:r>
            <a:r>
              <a:rPr lang="en-US" sz="2200">
                <a:solidFill>
                  <a:srgbClr val="ffffff"/>
                </a:solidFill>
                <a:latin typeface="Century Gothic"/>
              </a:rPr>
              <a:t>Com(NC)).</a:t>
            </a:r>
            <a:endParaRPr/>
          </a:p>
          <a:p>
            <a:pPr>
              <a:lnSpc>
                <a:spcPct val="150000"/>
              </a:lnSpc>
            </a:pPr>
            <a:endParaRPr/>
          </a:p>
          <a:p>
            <a:pPr>
              <a:lnSpc>
                <a:spcPct val="150000"/>
              </a:lnSpc>
              <a:buSzPct val="80000"/>
              <a:buFont typeface="Wingdings 3" charset="2"/>
              <a:buChar char=""/>
            </a:pPr>
            <a:r>
              <a:rPr lang="en-US" sz="2400">
                <a:solidFill>
                  <a:srgbClr val="ffffff"/>
                </a:solidFill>
                <a:latin typeface="Century Gothic"/>
              </a:rPr>
              <a:t>Here we normalize them to the same range before adding them up, since they should have the same order of magnitude.</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TextShape 1"/>
          <p:cNvSpPr txBox="1"/>
          <p:nvPr/>
        </p:nvSpPr>
        <p:spPr>
          <a:xfrm>
            <a:off x="405360" y="187920"/>
            <a:ext cx="9404280" cy="726120"/>
          </a:xfrm>
          <a:prstGeom prst="rect">
            <a:avLst/>
          </a:prstGeom>
        </p:spPr>
        <p:txBody>
          <a:bodyPr/>
          <a:p>
            <a:pPr>
              <a:lnSpc>
                <a:spcPct val="100000"/>
              </a:lnSpc>
            </a:pPr>
            <a:r>
              <a:rPr lang="en-US" sz="4200">
                <a:solidFill>
                  <a:srgbClr val="ebebeb"/>
                </a:solidFill>
                <a:latin typeface="Century Gothic"/>
              </a:rPr>
              <a:t>Key Words</a:t>
            </a:r>
            <a:endParaRPr/>
          </a:p>
        </p:txBody>
      </p:sp>
      <p:sp>
        <p:nvSpPr>
          <p:cNvPr id="174" name="CustomShape 2"/>
          <p:cNvSpPr/>
          <p:nvPr/>
        </p:nvSpPr>
        <p:spPr>
          <a:xfrm>
            <a:off x="517320" y="1455840"/>
            <a:ext cx="10416960" cy="4509360"/>
          </a:xfrm>
          <a:prstGeom prst="rect">
            <a:avLst/>
          </a:prstGeom>
          <a:noFill/>
          <a:ln>
            <a:noFill/>
          </a:ln>
        </p:spPr>
        <p:txBody>
          <a:bodyPr lIns="90000" rIns="90000" tIns="45000" bIns="45000"/>
          <a:p>
            <a:pPr>
              <a:lnSpc>
                <a:spcPct val="150000"/>
              </a:lnSpc>
            </a:pPr>
            <a:r>
              <a:rPr b="1" lang="en-US" sz="2000">
                <a:solidFill>
                  <a:srgbClr val="ffffff"/>
                </a:solidFill>
                <a:latin typeface="Century Gothic"/>
              </a:rPr>
              <a:t>CLUSTERING:</a:t>
            </a:r>
            <a:endParaRPr/>
          </a:p>
          <a:p>
            <a:pPr>
              <a:lnSpc>
                <a:spcPct val="150000"/>
              </a:lnSpc>
            </a:pPr>
            <a:r>
              <a:rPr lang="en-US">
                <a:solidFill>
                  <a:srgbClr val="ffffff"/>
                </a:solidFill>
                <a:latin typeface="Century Gothic"/>
              </a:rPr>
              <a:t>	</a:t>
            </a:r>
            <a:r>
              <a:rPr lang="en-US">
                <a:solidFill>
                  <a:srgbClr val="ffffff"/>
                </a:solidFill>
                <a:latin typeface="Century Gothic"/>
              </a:rPr>
              <a:t>	</a:t>
            </a:r>
            <a:r>
              <a:rPr lang="en-US">
                <a:solidFill>
                  <a:srgbClr val="ffffff"/>
                </a:solidFill>
                <a:latin typeface="Century Gothic"/>
              </a:rPr>
              <a:t>	</a:t>
            </a:r>
            <a:r>
              <a:rPr lang="en-US">
                <a:solidFill>
                  <a:srgbClr val="ffffff"/>
                </a:solidFill>
                <a:latin typeface="Century Gothic"/>
              </a:rPr>
              <a:t>	</a:t>
            </a:r>
            <a:r>
              <a:rPr lang="en-US" sz="2000">
                <a:solidFill>
                  <a:srgbClr val="ffffff"/>
                </a:solidFill>
                <a:latin typeface="Century Gothic"/>
              </a:rPr>
              <a:t>It is the task of dividing a set of objects into clusters such that objects within the same cluster are similar while objects in different clusters are distinct.</a:t>
            </a:r>
            <a:endParaRPr/>
          </a:p>
          <a:p>
            <a:pPr>
              <a:lnSpc>
                <a:spcPct val="150000"/>
              </a:lnSpc>
            </a:pPr>
            <a:r>
              <a:rPr b="1" lang="en-US" sz="2000">
                <a:solidFill>
                  <a:srgbClr val="ffffff"/>
                </a:solidFill>
                <a:latin typeface="Century Gothic"/>
              </a:rPr>
              <a:t>Validation:</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is the measure of the goodness of the clustering results after validation.</a:t>
            </a:r>
            <a:endParaRPr/>
          </a:p>
          <a:p>
            <a:pPr>
              <a:lnSpc>
                <a:spcPct val="150000"/>
              </a:lnSpc>
            </a:pPr>
            <a:r>
              <a:rPr b="1" lang="en-US" sz="2000">
                <a:solidFill>
                  <a:srgbClr val="ffffff"/>
                </a:solidFill>
                <a:latin typeface="Century Gothic"/>
              </a:rPr>
              <a:t>Internal Clustering Validation measure:</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Internal measures evaluate the goodness of a clustering structure without respect to external information.</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CustomShape 1"/>
          <p:cNvSpPr/>
          <p:nvPr/>
        </p:nvSpPr>
        <p:spPr>
          <a:xfrm>
            <a:off x="4064040" y="1257480"/>
            <a:ext cx="2412720" cy="4662000"/>
          </a:xfrm>
          <a:prstGeom prst="rect">
            <a:avLst/>
          </a:prstGeom>
          <a:noFill/>
          <a:ln>
            <a:noFill/>
          </a:ln>
        </p:spPr>
        <p:txBody>
          <a:bodyPr lIns="90000" rIns="90000" tIns="45000" bIns="45000"/>
          <a:p>
            <a:pPr>
              <a:lnSpc>
                <a:spcPct val="100000"/>
              </a:lnSpc>
            </a:pPr>
            <a:r>
              <a:rPr lang="en-US" sz="30000">
                <a:solidFill>
                  <a:srgbClr val="ff0000"/>
                </a:solidFill>
                <a:latin typeface="Century Gothic"/>
              </a:rPr>
              <a:t>?</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723960" y="1079640"/>
            <a:ext cx="9605160" cy="5879880"/>
          </a:xfrm>
          <a:prstGeom prst="rect">
            <a:avLst/>
          </a:prstGeom>
        </p:spPr>
        <p:txBody>
          <a:bodyPr/>
          <a:p>
            <a:pPr>
              <a:lnSpc>
                <a:spcPct val="150000"/>
              </a:lnSpc>
            </a:pPr>
            <a:r>
              <a:rPr b="1" lang="en-US" sz="2000">
                <a:solidFill>
                  <a:srgbClr val="ffffff"/>
                </a:solidFill>
                <a:latin typeface="Century Gothic"/>
              </a:rPr>
              <a:t>Clustering validation index based on nearest neighbors (CVNN)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is based on the notion of nearest neighbors. This measure can dynamically select multiple objects as representatives for different clusters in different situations. </a:t>
            </a:r>
            <a:endParaRPr/>
          </a:p>
          <a:p>
            <a:pPr>
              <a:lnSpc>
                <a:spcPct val="150000"/>
              </a:lnSpc>
            </a:pPr>
            <a:r>
              <a:rPr b="1" lang="en-US" sz="2000">
                <a:solidFill>
                  <a:srgbClr val="ffffff"/>
                </a:solidFill>
                <a:latin typeface="Century Gothic"/>
              </a:rPr>
              <a:t>kNN Neighbor:</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lang="en-US" sz="2000">
                <a:solidFill>
                  <a:srgbClr val="ffffff"/>
                </a:solidFill>
                <a:latin typeface="Century Gothic"/>
              </a:rPr>
              <a:t>It is a simple algorithm that stores all available cases and classifies new cases based on similarity measure.The input consists of the k closest data objects.It is also called as lazy leaning.</a:t>
            </a:r>
            <a:endParaRPr/>
          </a:p>
          <a:p>
            <a:pPr>
              <a:lnSpc>
                <a:spcPct val="150000"/>
              </a:lnSpc>
            </a:pP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r>
              <a:rPr b="1" lang="en-US" sz="2000">
                <a:solidFill>
                  <a:srgbClr val="ffffff"/>
                </a:solidFill>
                <a:latin typeface="Century Gothic"/>
              </a:rPr>
              <a:t>	</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TextShape 1"/>
          <p:cNvSpPr txBox="1"/>
          <p:nvPr/>
        </p:nvSpPr>
        <p:spPr>
          <a:xfrm>
            <a:off x="646200" y="452880"/>
            <a:ext cx="9404280" cy="774000"/>
          </a:xfrm>
          <a:prstGeom prst="rect">
            <a:avLst/>
          </a:prstGeom>
        </p:spPr>
        <p:txBody>
          <a:bodyPr/>
          <a:p>
            <a:pPr>
              <a:lnSpc>
                <a:spcPct val="100000"/>
              </a:lnSpc>
            </a:pPr>
            <a:r>
              <a:rPr lang="en-US" sz="4200">
                <a:solidFill>
                  <a:srgbClr val="ebebeb"/>
                </a:solidFill>
                <a:latin typeface="Century Gothic"/>
              </a:rPr>
              <a:t>ABSTRACT</a:t>
            </a:r>
            <a:endParaRPr/>
          </a:p>
        </p:txBody>
      </p:sp>
      <p:sp>
        <p:nvSpPr>
          <p:cNvPr id="177" name="CustomShape 2"/>
          <p:cNvSpPr/>
          <p:nvPr/>
        </p:nvSpPr>
        <p:spPr>
          <a:xfrm>
            <a:off x="926280" y="1287360"/>
            <a:ext cx="10599480" cy="5210280"/>
          </a:xfrm>
          <a:prstGeom prst="rect">
            <a:avLst/>
          </a:prstGeom>
          <a:noFill/>
          <a:ln>
            <a:noFill/>
          </a:ln>
        </p:spPr>
        <p:txBody>
          <a:bodyPr lIns="90000" rIns="90000" tIns="45000" bIns="45000"/>
          <a:p>
            <a:pPr>
              <a:lnSpc>
                <a:spcPct val="100000"/>
              </a:lnSpc>
            </a:pP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Clustering validation has long been recognized as one</a:t>
            </a:r>
            <a:endParaRPr/>
          </a:p>
          <a:p>
            <a:pPr>
              <a:lnSpc>
                <a:spcPct val="100000"/>
              </a:lnSpc>
            </a:pPr>
            <a:r>
              <a:rPr lang="en-US" sz="2400">
                <a:solidFill>
                  <a:srgbClr val="ffffff"/>
                </a:solidFill>
                <a:latin typeface="Century Gothic"/>
              </a:rPr>
              <a:t>of the vital issues essential to the success of clustering applications. In general, clustering validation can be categorized into two classes, external clustering validation and internal clustering validation. Here we have 11 widely used internal clustering validation measures for crisp clustering. The results of this study indicate that these existing measures have certain limitations in different application scenarios. </a:t>
            </a:r>
            <a:endParaRPr/>
          </a:p>
          <a:p>
            <a:pPr>
              <a:lnSpc>
                <a:spcPct val="100000"/>
              </a:lnSpc>
            </a:pP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As an alternative choice, we propose a new internal clustering validation measure, named clustering validation index based on nearest neighbors (CVNN), which is based on the notion of nearest neighbors. This measure can dynamically select multiple objects as representatives for different clusters in different situations.</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345240" y="212040"/>
            <a:ext cx="9404280" cy="713880"/>
          </a:xfrm>
          <a:prstGeom prst="rect">
            <a:avLst/>
          </a:prstGeom>
        </p:spPr>
        <p:txBody>
          <a:bodyPr/>
          <a:p>
            <a:pPr>
              <a:lnSpc>
                <a:spcPct val="100000"/>
              </a:lnSpc>
            </a:pPr>
            <a:r>
              <a:rPr lang="en-US" sz="4200">
                <a:solidFill>
                  <a:srgbClr val="ebebeb"/>
                </a:solidFill>
                <a:latin typeface="Century Gothic"/>
              </a:rPr>
              <a:t>Introduction</a:t>
            </a:r>
            <a:endParaRPr/>
          </a:p>
        </p:txBody>
      </p:sp>
      <p:sp>
        <p:nvSpPr>
          <p:cNvPr id="179" name="TextShape 2"/>
          <p:cNvSpPr txBox="1"/>
          <p:nvPr/>
        </p:nvSpPr>
        <p:spPr>
          <a:xfrm>
            <a:off x="553320" y="1203120"/>
            <a:ext cx="9556200" cy="509292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Clustering validation, which evaluates the goodness of clustering results, has long been recognized as one of the vital issues essential to the success of clustering applications.</a:t>
            </a:r>
            <a:endParaRPr/>
          </a:p>
          <a:p>
            <a:pPr>
              <a:lnSpc>
                <a:spcPct val="150000"/>
              </a:lnSpc>
              <a:buSzPct val="80000"/>
              <a:buFont typeface="Wingdings 3" charset="2"/>
              <a:buChar char=""/>
            </a:pPr>
            <a:r>
              <a:rPr lang="en-US" sz="2000">
                <a:solidFill>
                  <a:srgbClr val="ffffff"/>
                </a:solidFill>
                <a:latin typeface="Century Gothic"/>
              </a:rPr>
              <a:t> </a:t>
            </a:r>
            <a:r>
              <a:rPr lang="en-US" sz="2000">
                <a:solidFill>
                  <a:srgbClr val="ffffff"/>
                </a:solidFill>
                <a:latin typeface="Century Gothic"/>
              </a:rPr>
              <a:t>Types of clustering validation:</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External Clustering Validation</a:t>
            </a:r>
            <a:endParaRPr/>
          </a:p>
          <a:p>
            <a:pPr>
              <a:lnSpc>
                <a:spcPct val="150000"/>
              </a:lnSpc>
            </a:pP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	</a:t>
            </a:r>
            <a:r>
              <a:rPr lang="en-US" sz="2000">
                <a:solidFill>
                  <a:srgbClr val="ffffff"/>
                </a:solidFill>
                <a:latin typeface="Century Gothic"/>
              </a:rPr>
              <a:t>Internal  Clustering Validation</a:t>
            </a:r>
            <a:endParaRPr/>
          </a:p>
          <a:p>
            <a:pPr>
              <a:lnSpc>
                <a:spcPct val="150000"/>
              </a:lnSpc>
              <a:buSzPct val="80000"/>
              <a:buFont typeface="Wingdings 3" charset="2"/>
              <a:buChar char=""/>
            </a:pPr>
            <a:r>
              <a:rPr lang="en-US" sz="2000">
                <a:solidFill>
                  <a:srgbClr val="ffffff"/>
                </a:solidFill>
                <a:latin typeface="Century Gothic"/>
              </a:rPr>
              <a:t>	</a:t>
            </a:r>
            <a:r>
              <a:rPr lang="en-US" sz="2000">
                <a:solidFill>
                  <a:srgbClr val="ffffff"/>
                </a:solidFill>
                <a:latin typeface="Century Gothic"/>
              </a:rPr>
              <a:t>Why Internal clustering validation?</a:t>
            </a:r>
            <a:endParaRPr/>
          </a:p>
          <a:p>
            <a:pPr>
              <a:lnSpc>
                <a:spcPct val="15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0" name="TextShape 1"/>
          <p:cNvSpPr txBox="1"/>
          <p:nvPr/>
        </p:nvSpPr>
        <p:spPr>
          <a:xfrm>
            <a:off x="297360" y="260280"/>
            <a:ext cx="9404280" cy="605880"/>
          </a:xfrm>
          <a:prstGeom prst="rect">
            <a:avLst/>
          </a:prstGeom>
        </p:spPr>
        <p:txBody>
          <a:bodyPr anchor="ctr"/>
          <a:p>
            <a:pPr>
              <a:lnSpc>
                <a:spcPct val="90000"/>
              </a:lnSpc>
            </a:pPr>
            <a:r>
              <a:rPr lang="en-US" sz="3000">
                <a:solidFill>
                  <a:srgbClr val="000000"/>
                </a:solidFill>
                <a:latin typeface="Calibri Light"/>
              </a:rPr>
              <a:t>11 widely used internal validation measures</a:t>
            </a:r>
            <a:endParaRPr/>
          </a:p>
        </p:txBody>
      </p:sp>
      <p:pic>
        <p:nvPicPr>
          <p:cNvPr id="181" name="Picture 3" descr=""/>
          <p:cNvPicPr/>
          <p:nvPr/>
        </p:nvPicPr>
        <p:blipFill>
          <a:blip r:embed="rId1"/>
          <a:stretch>
            <a:fillRect/>
          </a:stretch>
        </p:blipFill>
        <p:spPr>
          <a:xfrm>
            <a:off x="168480" y="1114920"/>
            <a:ext cx="11874960" cy="55022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2" name="TextShape 1"/>
          <p:cNvSpPr txBox="1"/>
          <p:nvPr/>
        </p:nvSpPr>
        <p:spPr>
          <a:xfrm>
            <a:off x="646200" y="452880"/>
            <a:ext cx="11421360" cy="978840"/>
          </a:xfrm>
          <a:prstGeom prst="rect">
            <a:avLst/>
          </a:prstGeom>
        </p:spPr>
        <p:txBody>
          <a:bodyPr/>
          <a:p>
            <a:pPr>
              <a:lnSpc>
                <a:spcPct val="100000"/>
              </a:lnSpc>
            </a:pPr>
            <a:r>
              <a:rPr lang="en-US" sz="3000">
                <a:solidFill>
                  <a:srgbClr val="ebebeb"/>
                </a:solidFill>
                <a:latin typeface="Century Gothic"/>
              </a:rPr>
              <a:t>Clustering Validation index based on Nearest Neighbors (CVNN)</a:t>
            </a:r>
            <a:endParaRPr/>
          </a:p>
        </p:txBody>
      </p:sp>
      <p:sp>
        <p:nvSpPr>
          <p:cNvPr id="183" name="TextShape 2"/>
          <p:cNvSpPr txBox="1"/>
          <p:nvPr/>
        </p:nvSpPr>
        <p:spPr>
          <a:xfrm>
            <a:off x="959040" y="1776240"/>
            <a:ext cx="10410480" cy="4195080"/>
          </a:xfrm>
          <a:prstGeom prst="rect">
            <a:avLst/>
          </a:prstGeom>
        </p:spPr>
        <p:txBody>
          <a:bodyPr/>
          <a:p>
            <a:pPr>
              <a:lnSpc>
                <a:spcPct val="150000"/>
              </a:lnSpc>
              <a:buSzPct val="80000"/>
              <a:buFont typeface="Wingdings 3" charset="2"/>
              <a:buChar char=""/>
            </a:pPr>
            <a:r>
              <a:rPr lang="en-US" sz="2000">
                <a:solidFill>
                  <a:srgbClr val="ffffff"/>
                </a:solidFill>
                <a:latin typeface="Century Gothic"/>
              </a:rPr>
              <a:t>This measure consists of two components which measures intercluster separation and intracluster compactness, respectively. </a:t>
            </a:r>
            <a:endParaRPr/>
          </a:p>
          <a:p>
            <a:pPr>
              <a:lnSpc>
                <a:spcPct val="150000"/>
              </a:lnSpc>
            </a:pPr>
            <a:endParaRPr/>
          </a:p>
          <a:p>
            <a:pPr>
              <a:lnSpc>
                <a:spcPct val="150000"/>
              </a:lnSpc>
              <a:buSzPct val="80000"/>
              <a:buFont typeface="Wingdings 3" charset="2"/>
              <a:buChar char=""/>
            </a:pPr>
            <a:r>
              <a:rPr lang="en-US" sz="2000">
                <a:solidFill>
                  <a:srgbClr val="ffffff"/>
                </a:solidFill>
                <a:latin typeface="Century Gothic"/>
              </a:rPr>
              <a:t>We refer to the idea of </a:t>
            </a:r>
            <a:r>
              <a:rPr i="1" lang="en-US" sz="2000">
                <a:solidFill>
                  <a:srgbClr val="ffffff"/>
                </a:solidFill>
                <a:latin typeface="Century Gothic"/>
              </a:rPr>
              <a:t>k</a:t>
            </a:r>
            <a:r>
              <a:rPr lang="en-US" sz="2000">
                <a:solidFill>
                  <a:srgbClr val="ffffff"/>
                </a:solidFill>
                <a:latin typeface="Century Gothic"/>
              </a:rPr>
              <a:t>-nearest neighbor (</a:t>
            </a:r>
            <a:r>
              <a:rPr i="1" lang="en-US" sz="2000">
                <a:solidFill>
                  <a:srgbClr val="ffffff"/>
                </a:solidFill>
                <a:latin typeface="Century Gothic"/>
              </a:rPr>
              <a:t>kNN</a:t>
            </a:r>
            <a:r>
              <a:rPr lang="en-US" sz="2000">
                <a:solidFill>
                  <a:srgbClr val="ffffff"/>
                </a:solidFill>
                <a:latin typeface="Century Gothic"/>
              </a:rPr>
              <a:t>) consistency and propose an index by using dynamic multiple objects as representatives for different clusters in different situations when measuring the intercluster separation.</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225000" y="224280"/>
            <a:ext cx="10278360" cy="762120"/>
          </a:xfrm>
          <a:prstGeom prst="rect">
            <a:avLst/>
          </a:prstGeom>
        </p:spPr>
        <p:txBody>
          <a:bodyPr/>
          <a:p>
            <a:pPr>
              <a:lnSpc>
                <a:spcPct val="100000"/>
              </a:lnSpc>
            </a:pPr>
            <a:r>
              <a:rPr lang="en-US" sz="4200">
                <a:solidFill>
                  <a:srgbClr val="ebebeb"/>
                </a:solidFill>
                <a:latin typeface="Century Gothic"/>
              </a:rPr>
              <a:t>Internal Clustering Validation Measures</a:t>
            </a:r>
            <a:endParaRPr/>
          </a:p>
        </p:txBody>
      </p:sp>
      <p:sp>
        <p:nvSpPr>
          <p:cNvPr id="185" name="TextShape 2"/>
          <p:cNvSpPr txBox="1"/>
          <p:nvPr/>
        </p:nvSpPr>
        <p:spPr>
          <a:xfrm>
            <a:off x="745920" y="1407600"/>
            <a:ext cx="9700560" cy="5261400"/>
          </a:xfrm>
          <a:prstGeom prst="rect">
            <a:avLst/>
          </a:prstGeom>
        </p:spPr>
        <p:txBody>
          <a:bodyPr/>
          <a:p>
            <a:pPr>
              <a:lnSpc>
                <a:spcPct val="150000"/>
              </a:lnSpc>
              <a:buSzPct val="80000"/>
              <a:buFont typeface="Wingdings 3" charset="2"/>
              <a:buChar char=""/>
            </a:pPr>
            <a:r>
              <a:rPr lang="en-US" sz="2400">
                <a:solidFill>
                  <a:srgbClr val="ffffff"/>
                </a:solidFill>
                <a:latin typeface="Century Gothic"/>
              </a:rPr>
              <a:t>The measures are based on two criteria:</a:t>
            </a:r>
            <a:endParaRPr/>
          </a:p>
          <a:p>
            <a:pPr>
              <a:lnSpc>
                <a:spcPct val="150000"/>
              </a:lnSpc>
            </a:pP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b="1" lang="en-US" sz="2400">
                <a:solidFill>
                  <a:srgbClr val="ffffff"/>
                </a:solidFill>
                <a:latin typeface="Century Gothic"/>
              </a:rPr>
              <a:t>Compactness</a:t>
            </a:r>
            <a:r>
              <a:rPr lang="en-US" sz="2400">
                <a:solidFill>
                  <a:srgbClr val="ffffff"/>
                </a:solidFill>
                <a:latin typeface="Century Gothic"/>
              </a:rPr>
              <a:t>:</a:t>
            </a:r>
            <a:endParaRPr/>
          </a:p>
          <a:p>
            <a:pPr>
              <a:lnSpc>
                <a:spcPct val="150000"/>
              </a:lnSpc>
            </a:pP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It measures how closely related the objects in the cluster are.</a:t>
            </a:r>
            <a:endParaRPr/>
          </a:p>
          <a:p>
            <a:pPr>
              <a:lnSpc>
                <a:spcPct val="150000"/>
              </a:lnSpc>
            </a:pPr>
            <a:r>
              <a:rPr lang="en-US" sz="2400">
                <a:solidFill>
                  <a:srgbClr val="ffffff"/>
                </a:solidFill>
                <a:latin typeface="Century Gothic"/>
              </a:rPr>
              <a:t>	</a:t>
            </a:r>
            <a:r>
              <a:rPr lang="en-US" sz="2400">
                <a:solidFill>
                  <a:srgbClr val="ffffff"/>
                </a:solidFill>
                <a:latin typeface="Century Gothic"/>
              </a:rPr>
              <a:t>	</a:t>
            </a:r>
            <a:r>
              <a:rPr lang="en-US" sz="2400">
                <a:solidFill>
                  <a:srgbClr val="ffffff"/>
                </a:solidFill>
                <a:latin typeface="Century Gothic"/>
              </a:rPr>
              <a:t>	</a:t>
            </a:r>
            <a:r>
              <a:rPr b="1" lang="en-US" sz="2400">
                <a:solidFill>
                  <a:srgbClr val="ffffff"/>
                </a:solidFill>
                <a:latin typeface="Century Gothic"/>
              </a:rPr>
              <a:t>Seperation:</a:t>
            </a:r>
            <a:endParaRPr/>
          </a:p>
          <a:p>
            <a:pPr>
              <a:lnSpc>
                <a:spcPct val="150000"/>
              </a:lnSpc>
            </a:pPr>
            <a:r>
              <a:rPr b="1" lang="en-US" sz="2400">
                <a:solidFill>
                  <a:srgbClr val="ffffff"/>
                </a:solidFill>
                <a:latin typeface="Century Gothic"/>
              </a:rPr>
              <a:t>	</a:t>
            </a:r>
            <a:r>
              <a:rPr b="1" lang="en-US" sz="2400">
                <a:solidFill>
                  <a:srgbClr val="ffffff"/>
                </a:solidFill>
                <a:latin typeface="Century Gothic"/>
              </a:rPr>
              <a:t>	</a:t>
            </a:r>
            <a:r>
              <a:rPr b="1" lang="en-US" sz="2400">
                <a:solidFill>
                  <a:srgbClr val="ffffff"/>
                </a:solidFill>
                <a:latin typeface="Century Gothic"/>
              </a:rPr>
              <a:t>	</a:t>
            </a:r>
            <a:r>
              <a:rPr b="1" lang="en-US" sz="2400">
                <a:solidFill>
                  <a:srgbClr val="ffffff"/>
                </a:solidFill>
                <a:latin typeface="Century Gothic"/>
              </a:rPr>
              <a:t>	</a:t>
            </a:r>
            <a:r>
              <a:rPr b="1" lang="en-US" sz="2400">
                <a:solidFill>
                  <a:srgbClr val="ffffff"/>
                </a:solidFill>
                <a:latin typeface="Century Gothic"/>
              </a:rPr>
              <a:t>	</a:t>
            </a:r>
            <a:r>
              <a:rPr b="1" lang="en-US" sz="2400">
                <a:solidFill>
                  <a:srgbClr val="ffffff"/>
                </a:solidFill>
                <a:latin typeface="Century Gothic"/>
              </a:rPr>
              <a:t> </a:t>
            </a:r>
            <a:r>
              <a:rPr lang="en-US" sz="2400">
                <a:solidFill>
                  <a:srgbClr val="ffffff"/>
                </a:solidFill>
                <a:latin typeface="Century Gothic"/>
              </a:rPr>
              <a:t>It measures how distinct or well separated a cluster is from other clusters.</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